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8"/>
  </p:notesMasterIdLst>
  <p:sldIdLst>
    <p:sldId id="432" r:id="rId2"/>
    <p:sldId id="452" r:id="rId3"/>
    <p:sldId id="456" r:id="rId4"/>
    <p:sldId id="457" r:id="rId5"/>
    <p:sldId id="453" r:id="rId6"/>
    <p:sldId id="441" r:id="rId7"/>
    <p:sldId id="454" r:id="rId8"/>
    <p:sldId id="455" r:id="rId9"/>
    <p:sldId id="443" r:id="rId10"/>
    <p:sldId id="445" r:id="rId11"/>
    <p:sldId id="446" r:id="rId12"/>
    <p:sldId id="447" r:id="rId13"/>
    <p:sldId id="431" r:id="rId14"/>
    <p:sldId id="427" r:id="rId15"/>
    <p:sldId id="448" r:id="rId16"/>
    <p:sldId id="426" r:id="rId17"/>
    <p:sldId id="434" r:id="rId18"/>
    <p:sldId id="430" r:id="rId19"/>
    <p:sldId id="438" r:id="rId20"/>
    <p:sldId id="435" r:id="rId21"/>
    <p:sldId id="437" r:id="rId22"/>
    <p:sldId id="436" r:id="rId23"/>
    <p:sldId id="428" r:id="rId24"/>
    <p:sldId id="449" r:id="rId25"/>
    <p:sldId id="450" r:id="rId26"/>
    <p:sldId id="429" r:id="rId2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A259"/>
    <a:srgbClr val="8600D0"/>
    <a:srgbClr val="1BB1FF"/>
    <a:srgbClr val="7500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56" d="100"/>
          <a:sy n="156" d="100"/>
        </p:scale>
        <p:origin x="-189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23" d="100"/>
          <a:sy n="123" d="100"/>
        </p:scale>
        <p:origin x="-391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29DF75A-88BE-BE49-A039-9F392D2BC374}" type="datetimeFigureOut">
              <a:rPr lang="en-US"/>
              <a:pPr>
                <a:defRPr/>
              </a:pPr>
              <a:t>4/21/21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1A34502-29A5-7044-85ED-1923ABF508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8937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>
                <a:latin typeface="Calibri" charset="0"/>
              </a:rPr>
              <a:t>Welcome, introduce yourself and the program. Feel free to share about your education/career background, how long you’ve been teaching, etc. 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DBA58A86-F0BA-6F49-A633-015A9068606C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5106783B-C375-0E4B-A8F0-2CDE5BF46D3F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426A670-BEEF-4B49-AB99-F74F8644D98A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73D0A60-771F-CE48-BCC0-E740897A1DA5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593282E-007F-F442-B06B-32557C5E1E72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7F37423-69C2-CA46-B449-F7E9B64A2FF7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3EAE7E2-C28F-EF4B-A807-FF0F0316236A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D03C868D-06CD-7E4E-A7BE-B8A013BD1BB0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sz="12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C197C9FE-8B29-274D-AF22-447DDB0BD193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sz="12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D45D2093-255F-6A40-AF54-032991E85E8D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sz="12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A3FFEA57-7298-EE4B-8909-E69F6F807309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FFE3DC9-E34C-8741-AB2C-BD60EEB914A2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F6382822-F0DB-8946-8246-1FF7224F19AF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sz="12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3C2388D-72D0-9A49-8AAC-63F35A239B17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sz="120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943B415-FFBB-904B-9A1A-29AFE69F0E84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 sz="120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8877849B-4B42-5341-9489-5581302C1650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 sz="120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28EF101-5E15-2E43-B515-C7CFD3174259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sz="120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28EF101-5E15-2E43-B515-C7CFD3174259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FFE3DC9-E34C-8741-AB2C-BD60EEB914A2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9FFE3DC9-E34C-8741-AB2C-BD60EEB914A2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F593779-C492-854B-BCAE-314E231F45A6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CAE5D9A-38F2-834D-84E2-CD5356088664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CAE5D9A-38F2-834D-84E2-CD5356088664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2CAE5D9A-38F2-834D-84E2-CD5356088664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12CDD334-B349-5644-A95D-88A80EC427CA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98ED5-1FA4-F842-93B9-D90854007ABB}" type="datetimeFigureOut">
              <a:rPr lang="en-US"/>
              <a:pPr>
                <a:defRPr/>
              </a:pPr>
              <a:t>4/21/21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5F1E6-37EF-464B-BADA-05D32F01FF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781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7DFBC-22CC-2D4D-AACB-2540DF653F86}" type="datetimeFigureOut">
              <a:rPr lang="en-US"/>
              <a:pPr>
                <a:defRPr/>
              </a:pPr>
              <a:t>4/21/21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E4E6D-E264-0F48-A259-9D088389FF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545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8023F-2083-1E43-89EE-37DB5D18E8C5}" type="datetimeFigureOut">
              <a:rPr lang="en-US"/>
              <a:pPr>
                <a:defRPr/>
              </a:pPr>
              <a:t>4/21/21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5F475-E5E4-564A-8CF9-95EF29A7BF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956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4167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6089650"/>
            <a:ext cx="255270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/>
            </a:extLst>
          </p:cNvPr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gradFill>
            <a:gsLst>
              <a:gs pos="0">
                <a:srgbClr val="00A9DC"/>
              </a:gs>
              <a:gs pos="99000">
                <a:srgbClr val="00519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0" y="41275"/>
            <a:ext cx="9144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4800" b="1" dirty="0" smtClean="0">
                <a:solidFill>
                  <a:schemeClr val="bg1"/>
                </a:solidFill>
              </a:rPr>
              <a:t>Next Session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315200" cy="4419600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 algn="l">
              <a:buNone/>
              <a:defRPr sz="3200" b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8997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90FC5-8972-1041-BD5C-7DABA63FB38E}" type="datetimeFigureOut">
              <a:rPr lang="en-US"/>
              <a:pPr>
                <a:defRPr/>
              </a:pPr>
              <a:t>4/21/21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13683-99F3-2C4E-9D29-36E125954C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04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82F15-B5E7-3C4A-A4A1-64CDA159D787}" type="datetimeFigureOut">
              <a:rPr lang="en-US"/>
              <a:pPr>
                <a:defRPr/>
              </a:pPr>
              <a:t>4/21/21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16FE5-F652-4D4E-B0F9-9355E82A10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6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E23CE-E130-B840-9542-22F3CE6B5590}" type="datetimeFigureOut">
              <a:rPr lang="en-US"/>
              <a:pPr>
                <a:defRPr/>
              </a:pPr>
              <a:t>4/21/21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3408B-48E6-2340-85F8-766D9D46EC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6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0F3EC-AE6E-0A46-830E-16D5C58322BC}" type="datetimeFigureOut">
              <a:rPr lang="en-US"/>
              <a:pPr>
                <a:defRPr/>
              </a:pPr>
              <a:t>4/21/21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D73F8-2EB9-E04F-9539-382E939EC0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80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C0606-4E1B-8C4F-9D36-E4B3ED2418CF}" type="datetimeFigureOut">
              <a:rPr lang="en-US"/>
              <a:pPr>
                <a:defRPr/>
              </a:pPr>
              <a:t>4/21/21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5DAFB-C7B0-454E-B49F-3EEF766E6A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607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E3D98-5FAC-CE46-AE33-E16170227672}" type="datetimeFigureOut">
              <a:rPr lang="en-US"/>
              <a:pPr>
                <a:defRPr/>
              </a:pPr>
              <a:t>4/21/21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C917E-A82F-7848-A2A8-C7F7FEA7BE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328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C9CE1-4398-D24C-92EF-A521B32F359C}" type="datetimeFigureOut">
              <a:rPr lang="en-US"/>
              <a:pPr>
                <a:defRPr/>
              </a:pPr>
              <a:t>4/21/21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7F6EC-08A2-AD4F-A916-D18F88936B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919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203BD-8201-CE45-B884-DC7654B0E3A3}" type="datetimeFigureOut">
              <a:rPr lang="en-US"/>
              <a:pPr>
                <a:defRPr/>
              </a:pPr>
              <a:t>4/21/21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38016-525E-7847-8AD2-1461BB1B16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499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42DC0D4-0499-894A-9A65-5DB33358B580}" type="datetimeFigureOut">
              <a:rPr lang="en-US"/>
              <a:pPr>
                <a:defRPr/>
              </a:pPr>
              <a:t>4/21/21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533A0C6-3608-1A42-B838-C70E3D25D1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youtu.be/h-Dfej7oRHo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h-Dfej7oRHo" TargetMode="External"/><Relationship Id="rId4" Type="http://schemas.openxmlformats.org/officeDocument/2006/relationships/hyperlink" Target="https://northseattle.edu/programs/accounting/accounting-international-accounting-bas" TargetMode="External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5"/>
          <p:cNvSpPr txBox="1">
            <a:spLocks noChangeArrowheads="1"/>
          </p:cNvSpPr>
          <p:nvPr/>
        </p:nvSpPr>
        <p:spPr bwMode="auto">
          <a:xfrm>
            <a:off x="684213" y="1323975"/>
            <a:ext cx="7775575" cy="244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5400" b="1">
                <a:solidFill>
                  <a:schemeClr val="bg1"/>
                </a:solidFill>
              </a:rPr>
              <a:t>Program Name </a:t>
            </a:r>
          </a:p>
          <a:p>
            <a:pPr algn="ctr" eaLnBrk="1" hangingPunct="1">
              <a:spcAft>
                <a:spcPts val="1800"/>
              </a:spcAft>
            </a:pPr>
            <a:r>
              <a:rPr lang="en-US" sz="5400" b="1">
                <a:solidFill>
                  <a:schemeClr val="bg1"/>
                </a:solidFill>
              </a:rPr>
              <a:t>Goes Here</a:t>
            </a:r>
          </a:p>
          <a:p>
            <a:pPr algn="ctr" eaLnBrk="1" hangingPunct="1"/>
            <a:r>
              <a:rPr lang="en-US" sz="3000">
                <a:solidFill>
                  <a:schemeClr val="bg1"/>
                </a:solidFill>
              </a:rPr>
              <a:t>Presenter Name Goes Here</a:t>
            </a:r>
          </a:p>
        </p:txBody>
      </p:sp>
      <p:pic>
        <p:nvPicPr>
          <p:cNvPr id="15362" name="Picture 2" descr="Shape&#10;&#10;Description automatically generate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-9525"/>
            <a:ext cx="9156700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677863" y="977900"/>
            <a:ext cx="7775575" cy="344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5400" b="1" dirty="0">
                <a:solidFill>
                  <a:schemeClr val="bg1"/>
                </a:solidFill>
              </a:rPr>
              <a:t>Accounting with International Accounting</a:t>
            </a:r>
          </a:p>
          <a:p>
            <a:pPr algn="ctr" eaLnBrk="1" hangingPunct="1"/>
            <a:r>
              <a:rPr lang="en-US" sz="4000" b="1" dirty="0">
                <a:solidFill>
                  <a:schemeClr val="bg1"/>
                </a:solidFill>
              </a:rPr>
              <a:t>Bachelor of Applied Science</a:t>
            </a:r>
          </a:p>
          <a:p>
            <a:pPr algn="ctr" eaLnBrk="1" hangingPunct="1"/>
            <a:r>
              <a:rPr lang="en-US" sz="4000" b="1" dirty="0">
                <a:solidFill>
                  <a:schemeClr val="bg1"/>
                </a:solidFill>
              </a:rPr>
              <a:t>“AIA BAS”</a:t>
            </a:r>
            <a:endParaRPr lang="en-US" altLang="ja-JP" sz="4000" b="1" dirty="0">
              <a:solidFill>
                <a:schemeClr val="bg1"/>
              </a:solidFill>
            </a:endParaRPr>
          </a:p>
          <a:p>
            <a:pPr algn="ctr" eaLnBrk="1" hangingPunct="1"/>
            <a:r>
              <a:rPr lang="en-US" sz="3000" dirty="0">
                <a:solidFill>
                  <a:schemeClr val="bg1"/>
                </a:solidFill>
              </a:rPr>
              <a:t>Earl Sedlik, Faculty Coordinator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Box 4"/>
          <p:cNvSpPr txBox="1">
            <a:spLocks noChangeArrowheads="1"/>
          </p:cNvSpPr>
          <p:nvPr/>
        </p:nvSpPr>
        <p:spPr bwMode="auto">
          <a:xfrm>
            <a:off x="9296400" y="990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2" name="Rectangle 1">
            <a:extLst>
              <a:ext uri="{FF2B5EF4-FFF2-40B4-BE49-F238E27FC236}"/>
            </a:extLst>
          </p:cNvPr>
          <p:cNvSpPr/>
          <p:nvPr/>
        </p:nvSpPr>
        <p:spPr>
          <a:xfrm>
            <a:off x="0" y="0"/>
            <a:ext cx="9144000" cy="1844675"/>
          </a:xfrm>
          <a:prstGeom prst="rect">
            <a:avLst/>
          </a:prstGeom>
          <a:gradFill>
            <a:gsLst>
              <a:gs pos="0">
                <a:srgbClr val="00A9DC"/>
              </a:gs>
              <a:gs pos="99000">
                <a:srgbClr val="00519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/>
              <a:t>COMPELLING REASONS TO BECOME AN ACCOUNTANT </a:t>
            </a:r>
            <a:r>
              <a:rPr lang="mr-IN" sz="4000" b="1" dirty="0"/>
              <a:t>–</a:t>
            </a:r>
            <a:r>
              <a:rPr lang="en-US" sz="4000" b="1" dirty="0"/>
              <a:t> part 2</a:t>
            </a:r>
          </a:p>
        </p:txBody>
      </p:sp>
      <p:sp>
        <p:nvSpPr>
          <p:cNvPr id="3" name="TextBox 2">
            <a:extLst>
              <a:ext uri="{FF2B5EF4-FFF2-40B4-BE49-F238E27FC236}"/>
            </a:extLst>
          </p:cNvPr>
          <p:cNvSpPr txBox="1"/>
          <p:nvPr/>
        </p:nvSpPr>
        <p:spPr>
          <a:xfrm>
            <a:off x="503238" y="1924050"/>
            <a:ext cx="8402637" cy="421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REALITY SAYS: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800" b="1" dirty="0">
                <a:latin typeface="+mn-lt"/>
                <a:ea typeface="+mn-ea"/>
                <a:cs typeface="+mn-cs"/>
              </a:rPr>
              <a:t>“Everybody needs an accountant!”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800" b="1" dirty="0">
                <a:latin typeface="+mn-lt"/>
                <a:ea typeface="+mn-ea"/>
                <a:cs typeface="+mn-cs"/>
              </a:rPr>
              <a:t>“You’ll always have a job!”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800" b="1" dirty="0">
                <a:latin typeface="+mn-lt"/>
                <a:ea typeface="+mn-ea"/>
                <a:cs typeface="+mn-cs"/>
              </a:rPr>
              <a:t>“You’ll make a lot of money!”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800" b="1" dirty="0">
                <a:latin typeface="+mn-lt"/>
                <a:ea typeface="+mn-ea"/>
                <a:cs typeface="+mn-cs"/>
              </a:rPr>
              <a:t>“You can work in any industry your like!”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BUT... Mom is right!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7500BE"/>
                </a:solidFill>
                <a:latin typeface="+mn-lt"/>
                <a:ea typeface="+mn-ea"/>
                <a:cs typeface="+mn-cs"/>
              </a:rPr>
              <a:t>YOU MUST FEEL THE JOY OF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7500BE"/>
                </a:solidFill>
                <a:latin typeface="+mn-lt"/>
                <a:ea typeface="+mn-ea"/>
                <a:cs typeface="+mn-cs"/>
              </a:rPr>
              <a:t>BEING AN ACCOUNTANT...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US" sz="2400" b="1" u="sng" dirty="0">
              <a:solidFill>
                <a:srgbClr val="7500BE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Box 4"/>
          <p:cNvSpPr txBox="1">
            <a:spLocks noChangeArrowheads="1"/>
          </p:cNvSpPr>
          <p:nvPr/>
        </p:nvSpPr>
        <p:spPr bwMode="auto">
          <a:xfrm>
            <a:off x="9296400" y="990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2" name="Rectangle 1">
            <a:extLst>
              <a:ext uri="{FF2B5EF4-FFF2-40B4-BE49-F238E27FC236}"/>
            </a:extLst>
          </p:cNvPr>
          <p:cNvSpPr/>
          <p:nvPr/>
        </p:nvSpPr>
        <p:spPr>
          <a:xfrm>
            <a:off x="0" y="0"/>
            <a:ext cx="9144000" cy="1844675"/>
          </a:xfrm>
          <a:prstGeom prst="rect">
            <a:avLst/>
          </a:prstGeom>
          <a:gradFill>
            <a:gsLst>
              <a:gs pos="0">
                <a:srgbClr val="00A9DC"/>
              </a:gs>
              <a:gs pos="99000">
                <a:srgbClr val="00519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/>
              <a:t>COMPELLING REASONS TO BECOME AN ACCOUNTANT </a:t>
            </a:r>
            <a:r>
              <a:rPr lang="mr-IN" sz="4000" b="1" dirty="0"/>
              <a:t>–</a:t>
            </a:r>
            <a:r>
              <a:rPr lang="en-US" sz="4000" b="1" dirty="0"/>
              <a:t> part 3</a:t>
            </a:r>
          </a:p>
        </p:txBody>
      </p:sp>
      <p:sp>
        <p:nvSpPr>
          <p:cNvPr id="3" name="TextBox 2">
            <a:extLst>
              <a:ext uri="{FF2B5EF4-FFF2-40B4-BE49-F238E27FC236}"/>
            </a:extLst>
          </p:cNvPr>
          <p:cNvSpPr txBox="1"/>
          <p:nvPr/>
        </p:nvSpPr>
        <p:spPr>
          <a:xfrm>
            <a:off x="84138" y="1924050"/>
            <a:ext cx="8982075" cy="4340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u="sng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ENJOY THE PRIDE OF</a:t>
            </a:r>
            <a:r>
              <a:rPr lang="en-US" sz="3200" b="1" dirty="0">
                <a:latin typeface="+mn-lt"/>
                <a:ea typeface="+mn-ea"/>
                <a:cs typeface="+mn-cs"/>
              </a:rPr>
              <a:t>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800" b="1" dirty="0">
                <a:latin typeface="+mn-lt"/>
                <a:ea typeface="+mn-ea"/>
                <a:cs typeface="+mn-cs"/>
              </a:rPr>
              <a:t>Meeting Deadlines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800" b="1" dirty="0">
                <a:latin typeface="+mn-lt"/>
                <a:ea typeface="+mn-ea"/>
                <a:cs typeface="+mn-cs"/>
              </a:rPr>
              <a:t>Keeping &amp; Presenting Accurate Data in a Timely Manner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800" b="1" dirty="0">
                <a:latin typeface="+mn-lt"/>
                <a:ea typeface="+mn-ea"/>
                <a:cs typeface="+mn-cs"/>
              </a:rPr>
              <a:t>Impacting every Important Decision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800" b="1" dirty="0">
                <a:latin typeface="+mn-lt"/>
                <a:ea typeface="+mn-ea"/>
                <a:cs typeface="+mn-cs"/>
              </a:rPr>
              <a:t>Making Important Decisions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800" b="1" dirty="0">
                <a:latin typeface="+mn-lt"/>
                <a:ea typeface="+mn-ea"/>
                <a:cs typeface="+mn-cs"/>
              </a:rPr>
              <a:t>Providing the Right Answer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800" b="1" dirty="0">
                <a:latin typeface="+mn-lt"/>
                <a:ea typeface="+mn-ea"/>
                <a:cs typeface="+mn-cs"/>
              </a:rPr>
              <a:t>Knowing that everyone relies on you...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latin typeface="+mn-lt"/>
                <a:ea typeface="+mn-ea"/>
                <a:cs typeface="+mn-cs"/>
              </a:rPr>
              <a:t>to </a:t>
            </a:r>
            <a:r>
              <a:rPr lang="en-US" sz="2800" b="1" u="sng" dirty="0">
                <a:latin typeface="+mn-lt"/>
                <a:ea typeface="+mn-ea"/>
                <a:cs typeface="+mn-cs"/>
              </a:rPr>
              <a:t>do the right </a:t>
            </a:r>
            <a:r>
              <a:rPr lang="en-US" sz="2800" b="1" u="sng" dirty="0" smtClean="0">
                <a:latin typeface="+mn-lt"/>
                <a:ea typeface="+mn-ea"/>
                <a:cs typeface="+mn-cs"/>
              </a:rPr>
              <a:t>thing</a:t>
            </a:r>
            <a:r>
              <a:rPr lang="en-US" sz="2800" b="1" dirty="0" smtClean="0">
                <a:latin typeface="+mn-lt"/>
                <a:ea typeface="+mn-ea"/>
                <a:cs typeface="+mn-cs"/>
              </a:rPr>
              <a:t>!</a:t>
            </a:r>
            <a:endParaRPr lang="en-US" sz="2800" b="1" u="sng" dirty="0">
              <a:latin typeface="+mn-lt"/>
              <a:ea typeface="+mn-ea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US" sz="2400" b="1" dirty="0">
              <a:latin typeface="+mn-lt"/>
              <a:ea typeface="+mn-ea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US" sz="2400" b="1" u="sng" dirty="0">
              <a:solidFill>
                <a:srgbClr val="0000FF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Box 4"/>
          <p:cNvSpPr txBox="1">
            <a:spLocks noChangeArrowheads="1"/>
          </p:cNvSpPr>
          <p:nvPr/>
        </p:nvSpPr>
        <p:spPr bwMode="auto">
          <a:xfrm>
            <a:off x="9296400" y="990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2" name="Rectangle 1">
            <a:extLst>
              <a:ext uri="{FF2B5EF4-FFF2-40B4-BE49-F238E27FC236}"/>
            </a:extLst>
          </p:cNvPr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>
            <a:gsLst>
              <a:gs pos="0">
                <a:srgbClr val="00A9DC"/>
              </a:gs>
              <a:gs pos="99000">
                <a:srgbClr val="00519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9699" name="TextBox 3"/>
          <p:cNvSpPr txBox="1">
            <a:spLocks noChangeArrowheads="1"/>
          </p:cNvSpPr>
          <p:nvPr/>
        </p:nvSpPr>
        <p:spPr bwMode="auto">
          <a:xfrm>
            <a:off x="0" y="41275"/>
            <a:ext cx="9144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</a:rPr>
              <a:t>AIA BAS STUDENTS LEARN</a:t>
            </a:r>
          </a:p>
        </p:txBody>
      </p:sp>
      <p:sp>
        <p:nvSpPr>
          <p:cNvPr id="29700" name="TextBox 5"/>
          <p:cNvSpPr txBox="1">
            <a:spLocks noChangeArrowheads="1"/>
          </p:cNvSpPr>
          <p:nvPr/>
        </p:nvSpPr>
        <p:spPr bwMode="auto">
          <a:xfrm>
            <a:off x="311523" y="1360488"/>
            <a:ext cx="8674719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2001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 dirty="0"/>
              <a:t>ADVANCED ACCOUNTING GUIDELINES AND </a:t>
            </a:r>
            <a:r>
              <a:rPr lang="en-US" b="1" dirty="0" smtClean="0"/>
              <a:t>SKILLS WHILE:</a:t>
            </a:r>
            <a:endParaRPr lang="en-US" b="1" dirty="0"/>
          </a:p>
          <a:p>
            <a:pPr lvl="1" eaLnBrk="1" hangingPunct="1">
              <a:buFont typeface="Arial" charset="0"/>
              <a:buChar char="•"/>
            </a:pPr>
            <a:r>
              <a:rPr lang="en-US" dirty="0" smtClean="0"/>
              <a:t>COMPLETING </a:t>
            </a:r>
            <a:r>
              <a:rPr lang="en-US" dirty="0"/>
              <a:t>THE CPA EXAM ACADEMIC CREDENTIALS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/>
              <a:t>FOCUSED ON INTERNATIONAL ACCOUNTING</a:t>
            </a:r>
          </a:p>
          <a:p>
            <a:pPr lvl="2" eaLnBrk="1" hangingPunct="1">
              <a:buFont typeface="Arial" charset="0"/>
              <a:buChar char="•"/>
            </a:pPr>
            <a:r>
              <a:rPr lang="en-US" dirty="0" smtClean="0"/>
              <a:t>WHICH IS A GROWING </a:t>
            </a:r>
            <a:r>
              <a:rPr lang="en-US" dirty="0"/>
              <a:t>FOCUS OF SKILLS</a:t>
            </a:r>
          </a:p>
          <a:p>
            <a:pPr lvl="2" eaLnBrk="1" hangingPunct="1">
              <a:buFont typeface="Arial" charset="0"/>
              <a:buChar char="•"/>
            </a:pPr>
            <a:r>
              <a:rPr lang="en-US" dirty="0" smtClean="0"/>
              <a:t>VERY IMPORTANT </a:t>
            </a:r>
            <a:r>
              <a:rPr lang="en-US" dirty="0"/>
              <a:t>FOR REGIONAL BUSINESSES</a:t>
            </a:r>
          </a:p>
          <a:p>
            <a:pPr lvl="2" eaLnBrk="1" hangingPunct="1">
              <a:buFont typeface="Arial" charset="0"/>
              <a:buChar char="•"/>
            </a:pPr>
            <a:endParaRPr lang="en-US" b="1" dirty="0"/>
          </a:p>
          <a:p>
            <a:pPr lvl="2" eaLnBrk="1" hangingPunct="1">
              <a:buFont typeface="Arial" charset="0"/>
              <a:buChar char="•"/>
            </a:pPr>
            <a:endParaRPr lang="en-US" b="1" dirty="0"/>
          </a:p>
          <a:p>
            <a:pPr algn="ctr" eaLnBrk="1" hangingPunct="1"/>
            <a:r>
              <a:rPr lang="en-US" sz="3200" b="1" dirty="0"/>
              <a:t>STUDENTS ELEVATE THEIR</a:t>
            </a:r>
          </a:p>
          <a:p>
            <a:pPr algn="ctr" eaLnBrk="1" hangingPunct="1"/>
            <a:r>
              <a:rPr lang="en-US" sz="3200" b="1" dirty="0"/>
              <a:t>ACCOUNTING COMPETENCIES </a:t>
            </a:r>
          </a:p>
          <a:p>
            <a:pPr algn="ctr" eaLnBrk="1" hangingPunct="1"/>
            <a:r>
              <a:rPr lang="en-US" sz="3200" b="1" dirty="0"/>
              <a:t>TOWARD A SUCCESSFUL CAREER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297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297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297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297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0" fill="hold"/>
                                        <p:tgtEl>
                                          <p:spTgt spid="297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Box 4"/>
          <p:cNvSpPr txBox="1">
            <a:spLocks noChangeArrowheads="1"/>
          </p:cNvSpPr>
          <p:nvPr/>
        </p:nvSpPr>
        <p:spPr bwMode="auto">
          <a:xfrm>
            <a:off x="9296400" y="990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2" name="Rectangle 1">
            <a:extLst>
              <a:ext uri="{FF2B5EF4-FFF2-40B4-BE49-F238E27FC236}"/>
            </a:extLst>
          </p:cNvPr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>
            <a:gsLst>
              <a:gs pos="0">
                <a:srgbClr val="00A9DC"/>
              </a:gs>
              <a:gs pos="99000">
                <a:srgbClr val="00519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1747" name="TextBox 3"/>
          <p:cNvSpPr txBox="1">
            <a:spLocks noChangeArrowheads="1"/>
          </p:cNvSpPr>
          <p:nvPr/>
        </p:nvSpPr>
        <p:spPr bwMode="auto">
          <a:xfrm>
            <a:off x="0" y="41275"/>
            <a:ext cx="9144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</a:rPr>
              <a:t>AIA BAS STUDENTS ENJOY</a:t>
            </a:r>
          </a:p>
        </p:txBody>
      </p:sp>
      <p:sp>
        <p:nvSpPr>
          <p:cNvPr id="31748" name="TextBox 5"/>
          <p:cNvSpPr txBox="1">
            <a:spLocks noChangeArrowheads="1"/>
          </p:cNvSpPr>
          <p:nvPr/>
        </p:nvSpPr>
        <p:spPr bwMode="auto">
          <a:xfrm>
            <a:off x="377825" y="1360488"/>
            <a:ext cx="8579048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2001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b="1" dirty="0" smtClean="0"/>
              <a:t>LEARNING </a:t>
            </a:r>
            <a:r>
              <a:rPr lang="en-US" sz="3200" b="1" dirty="0"/>
              <a:t>FROM EXPERIENCED INSTRUCTORS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/>
              <a:t>EXPERIENCED MBAs APPLYING CAREER REALITIES 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/>
              <a:t>CPAs DEDICATED TO ACCOUNTING EDUCATION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/>
              <a:t>PROFESSIONALS WHO:</a:t>
            </a:r>
          </a:p>
          <a:p>
            <a:pPr lvl="2" eaLnBrk="1" hangingPunct="1">
              <a:buFont typeface="Arial" charset="0"/>
              <a:buChar char="•"/>
            </a:pPr>
            <a:r>
              <a:rPr lang="en-US" dirty="0"/>
              <a:t>Integrate real-world examples into education.</a:t>
            </a:r>
          </a:p>
          <a:p>
            <a:pPr lvl="2" eaLnBrk="1" hangingPunct="1">
              <a:buFont typeface="Arial" charset="0"/>
              <a:buChar char="•"/>
            </a:pPr>
            <a:r>
              <a:rPr lang="en-US" dirty="0"/>
              <a:t>Serve on national committees to shape innovative changes in Accounting Education</a:t>
            </a:r>
            <a:r>
              <a:rPr lang="en-US" dirty="0" smtClean="0"/>
              <a:t>.</a:t>
            </a:r>
          </a:p>
          <a:p>
            <a:pPr lvl="2" eaLnBrk="1" hangingPunct="1">
              <a:buFont typeface="Arial" charset="0"/>
              <a:buChar char="•"/>
            </a:pPr>
            <a:endParaRPr lang="en-US" dirty="0"/>
          </a:p>
          <a:p>
            <a:pPr indent="-285750" eaLnBrk="1" hangingPunct="1"/>
            <a:r>
              <a:rPr lang="en-US" sz="3200" b="1" dirty="0" smtClean="0"/>
              <a:t>THE TEACHERS TELL THE FULL STORY:</a:t>
            </a:r>
          </a:p>
          <a:p>
            <a:pPr indent="-285750" eaLnBrk="1" hangingPunct="1"/>
            <a:endParaRPr lang="en-US" dirty="0"/>
          </a:p>
          <a:p>
            <a:pPr marL="285750" indent="-285750" eaLnBrk="1" hangingPunct="1">
              <a:buFont typeface="Arial"/>
              <a:buChar char="•"/>
            </a:pPr>
            <a:r>
              <a:rPr lang="en-US" sz="2800" b="1" dirty="0" smtClean="0"/>
              <a:t>THE FULL STORY VIDEO:</a:t>
            </a:r>
          </a:p>
          <a:p>
            <a:pPr lvl="2" eaLnBrk="1" hangingPunct="1"/>
            <a:r>
              <a:rPr lang="en-US" sz="2800" b="1" u="sng" dirty="0" smtClean="0">
                <a:hlinkClick r:id="rId3"/>
              </a:rPr>
              <a:t>https://youtu.be/h-Dfej7oRHo</a:t>
            </a:r>
            <a:r>
              <a:rPr lang="en-US" sz="2800" b="1" dirty="0" smtClean="0">
                <a:effectLst/>
              </a:rPr>
              <a:t> </a:t>
            </a:r>
          </a:p>
          <a:p>
            <a:pPr indent="-285750" eaLnBrk="1" hangingPunct="1"/>
            <a:endParaRPr lang="en-US" dirty="0" smtClean="0"/>
          </a:p>
          <a:p>
            <a:pPr indent="-285750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17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174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174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Box 4"/>
          <p:cNvSpPr txBox="1">
            <a:spLocks noChangeArrowheads="1"/>
          </p:cNvSpPr>
          <p:nvPr/>
        </p:nvSpPr>
        <p:spPr bwMode="auto">
          <a:xfrm>
            <a:off x="9296400" y="990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2" name="Rectangle 1">
            <a:extLst>
              <a:ext uri="{FF2B5EF4-FFF2-40B4-BE49-F238E27FC236}"/>
            </a:extLst>
          </p:cNvPr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>
            <a:gsLst>
              <a:gs pos="0">
                <a:srgbClr val="00A9DC"/>
              </a:gs>
              <a:gs pos="99000">
                <a:srgbClr val="00519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3795" name="TextBox 3"/>
          <p:cNvSpPr txBox="1">
            <a:spLocks noChangeArrowheads="1"/>
          </p:cNvSpPr>
          <p:nvPr/>
        </p:nvSpPr>
        <p:spPr bwMode="auto">
          <a:xfrm>
            <a:off x="0" y="41275"/>
            <a:ext cx="9144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</a:rPr>
              <a:t>Education Pathway</a:t>
            </a:r>
          </a:p>
        </p:txBody>
      </p:sp>
      <p:sp>
        <p:nvSpPr>
          <p:cNvPr id="6" name="TextBox 5">
            <a:extLst>
              <a:ext uri="{FF2B5EF4-FFF2-40B4-BE49-F238E27FC236}"/>
            </a:extLst>
          </p:cNvPr>
          <p:cNvSpPr txBox="1"/>
          <p:nvPr/>
        </p:nvSpPr>
        <p:spPr>
          <a:xfrm>
            <a:off x="0" y="2092325"/>
            <a:ext cx="8973693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smtClean="0">
                <a:latin typeface="+mn-lt"/>
                <a:ea typeface="+mn-ea"/>
                <a:cs typeface="+mn-cs"/>
              </a:rPr>
              <a:t>After you complete an associate degree</a:t>
            </a:r>
            <a:r>
              <a:rPr lang="en-US" sz="4000" b="1" dirty="0" smtClean="0">
                <a:latin typeface="+mn-lt"/>
                <a:ea typeface="+mn-ea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 smtClean="0">
              <a:latin typeface="+mn-lt"/>
              <a:ea typeface="+mn-ea"/>
              <a:cs typeface="+mn-cs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4000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sz="4000" b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Two</a:t>
            </a:r>
            <a:r>
              <a:rPr lang="en-US" sz="4000" b="1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-year </a:t>
            </a:r>
            <a:r>
              <a:rPr lang="en-US" sz="4000" b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program with Fall start</a:t>
            </a:r>
            <a:endParaRPr lang="en-US" sz="4000" b="1" dirty="0">
              <a:solidFill>
                <a:srgbClr val="0000FF"/>
              </a:solidFill>
              <a:latin typeface="+mn-lt"/>
              <a:ea typeface="+mn-ea"/>
              <a:cs typeface="+mn-cs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4000" b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  Two </a:t>
            </a:r>
            <a:r>
              <a:rPr lang="en-US" sz="4000" b="1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courses per quarter</a:t>
            </a:r>
          </a:p>
          <a:p>
            <a:pPr marL="628650" lvl="1" indent="-1714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4000" b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sz="4000" b="1" i="1" dirty="0" smtClean="0">
                <a:solidFill>
                  <a:srgbClr val="26A259"/>
                </a:solidFill>
                <a:latin typeface="+mn-lt"/>
                <a:ea typeface="+mn-ea"/>
                <a:cs typeface="+mn-cs"/>
              </a:rPr>
              <a:t>Three </a:t>
            </a:r>
            <a:r>
              <a:rPr lang="en-US" sz="4000" b="1" i="1" dirty="0" smtClean="0">
                <a:solidFill>
                  <a:srgbClr val="26A259"/>
                </a:solidFill>
                <a:latin typeface="+mn-lt"/>
                <a:ea typeface="+mn-ea"/>
                <a:cs typeface="+mn-cs"/>
              </a:rPr>
              <a:t>quarters </a:t>
            </a:r>
            <a:r>
              <a:rPr lang="en-US" sz="4000" b="1" i="1" dirty="0">
                <a:solidFill>
                  <a:srgbClr val="26A259"/>
                </a:solidFill>
                <a:latin typeface="+mn-lt"/>
                <a:ea typeface="+mn-ea"/>
                <a:cs typeface="+mn-cs"/>
              </a:rPr>
              <a:t>per calendar year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4000" b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  Sequenced </a:t>
            </a:r>
            <a:r>
              <a:rPr lang="en-US" sz="4000" b="1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Courses build growth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4000" b="1" dirty="0" smtClean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  Coordinated </a:t>
            </a:r>
            <a:r>
              <a:rPr lang="en-US" sz="4000" b="1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Internship Program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US" sz="4400" dirty="0"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40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Box 4"/>
          <p:cNvSpPr txBox="1">
            <a:spLocks noChangeArrowheads="1"/>
          </p:cNvSpPr>
          <p:nvPr/>
        </p:nvSpPr>
        <p:spPr bwMode="auto">
          <a:xfrm>
            <a:off x="9296400" y="990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2" name="Rectangle 1">
            <a:extLst>
              <a:ext uri="{FF2B5EF4-FFF2-40B4-BE49-F238E27FC236}"/>
            </a:extLst>
          </p:cNvPr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>
            <a:gsLst>
              <a:gs pos="0">
                <a:srgbClr val="00A9DC"/>
              </a:gs>
              <a:gs pos="99000">
                <a:srgbClr val="00519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5843" name="TextBox 3"/>
          <p:cNvSpPr txBox="1">
            <a:spLocks noChangeArrowheads="1"/>
          </p:cNvSpPr>
          <p:nvPr/>
        </p:nvSpPr>
        <p:spPr bwMode="auto">
          <a:xfrm>
            <a:off x="0" y="41275"/>
            <a:ext cx="9144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</a:rPr>
              <a:t>AIA BAS STUDENTS ENJOY</a:t>
            </a:r>
          </a:p>
        </p:txBody>
      </p:sp>
      <p:sp>
        <p:nvSpPr>
          <p:cNvPr id="6" name="TextBox 5">
            <a:extLst>
              <a:ext uri="{FF2B5EF4-FFF2-40B4-BE49-F238E27FC236}"/>
            </a:extLst>
          </p:cNvPr>
          <p:cNvSpPr txBox="1"/>
          <p:nvPr/>
        </p:nvSpPr>
        <p:spPr>
          <a:xfrm>
            <a:off x="685800" y="1360488"/>
            <a:ext cx="7772400" cy="4894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FLEXIBILITY</a:t>
            </a:r>
            <a:endParaRPr lang="en-US" sz="4000" dirty="0">
              <a:solidFill>
                <a:srgbClr val="0000FF"/>
              </a:solidFill>
              <a:latin typeface="+mn-lt"/>
              <a:ea typeface="+mn-ea"/>
              <a:cs typeface="+mn-cs"/>
            </a:endParaRPr>
          </a:p>
          <a:p>
            <a:pPr marL="628650" lvl="1" indent="-1714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3600" dirty="0">
                <a:latin typeface="+mn-lt"/>
                <a:ea typeface="+mn-ea"/>
                <a:cs typeface="+mn-cs"/>
              </a:rPr>
              <a:t>Can learn while working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CONSISTENCY</a:t>
            </a:r>
            <a:r>
              <a:rPr lang="en-US" sz="4000" dirty="0">
                <a:latin typeface="+mn-lt"/>
                <a:ea typeface="+mn-ea"/>
                <a:cs typeface="+mn-cs"/>
              </a:rPr>
              <a:t> </a:t>
            </a:r>
          </a:p>
          <a:p>
            <a:pPr marL="628650" lvl="1" indent="-1714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3600" dirty="0">
                <a:latin typeface="+mn-lt"/>
                <a:ea typeface="+mn-ea"/>
                <a:cs typeface="+mn-cs"/>
              </a:rPr>
              <a:t>Common “cohort” experience</a:t>
            </a:r>
          </a:p>
          <a:p>
            <a:pPr marL="628650" lvl="1" indent="-1714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3600" dirty="0">
                <a:latin typeface="+mn-lt"/>
                <a:ea typeface="+mn-ea"/>
                <a:cs typeface="+mn-cs"/>
              </a:rPr>
              <a:t>New group starts together each Fall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SUPPORT</a:t>
            </a:r>
          </a:p>
          <a:p>
            <a:pPr marL="628650" lvl="1" indent="-1714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3600" dirty="0">
                <a:latin typeface="+mn-lt"/>
                <a:ea typeface="+mn-ea"/>
                <a:cs typeface="+mn-cs"/>
              </a:rPr>
              <a:t>Personal Academic Advisory Services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Box 4"/>
          <p:cNvSpPr txBox="1">
            <a:spLocks noChangeArrowheads="1"/>
          </p:cNvSpPr>
          <p:nvPr/>
        </p:nvSpPr>
        <p:spPr bwMode="auto">
          <a:xfrm>
            <a:off x="9296400" y="990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2" name="Rectangle 1">
            <a:extLst>
              <a:ext uri="{FF2B5EF4-FFF2-40B4-BE49-F238E27FC236}"/>
            </a:extLst>
          </p:cNvPr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>
            <a:gsLst>
              <a:gs pos="0">
                <a:srgbClr val="00A9DC"/>
              </a:gs>
              <a:gs pos="99000">
                <a:srgbClr val="00519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891" name="TextBox 3"/>
          <p:cNvSpPr txBox="1">
            <a:spLocks noChangeArrowheads="1"/>
          </p:cNvSpPr>
          <p:nvPr/>
        </p:nvSpPr>
        <p:spPr bwMode="auto">
          <a:xfrm>
            <a:off x="0" y="41275"/>
            <a:ext cx="9144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</a:rPr>
              <a:t>Careers/Jobs</a:t>
            </a:r>
          </a:p>
        </p:txBody>
      </p:sp>
      <p:sp>
        <p:nvSpPr>
          <p:cNvPr id="6" name="TextBox 5">
            <a:extLst>
              <a:ext uri="{FF2B5EF4-FFF2-40B4-BE49-F238E27FC236}"/>
            </a:extLst>
          </p:cNvPr>
          <p:cNvSpPr txBox="1"/>
          <p:nvPr/>
        </p:nvSpPr>
        <p:spPr>
          <a:xfrm>
            <a:off x="685800" y="1360488"/>
            <a:ext cx="8296275" cy="47089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latin typeface="+mn-lt"/>
                <a:ea typeface="+mn-ea"/>
                <a:cs typeface="+mn-cs"/>
              </a:rPr>
              <a:t>Accounting </a:t>
            </a:r>
            <a:r>
              <a:rPr lang="en-US" sz="3600" b="1" dirty="0" smtClean="0">
                <a:latin typeface="+mn-lt"/>
                <a:ea typeface="+mn-ea"/>
                <a:cs typeface="+mn-cs"/>
              </a:rPr>
              <a:t>Career </a:t>
            </a:r>
            <a:r>
              <a:rPr lang="en-US" sz="3600" b="1" dirty="0">
                <a:latin typeface="+mn-lt"/>
                <a:ea typeface="+mn-ea"/>
                <a:cs typeface="+mn-cs"/>
              </a:rPr>
              <a:t>P</a:t>
            </a:r>
            <a:r>
              <a:rPr lang="en-US" sz="3600" b="1" dirty="0" smtClean="0">
                <a:latin typeface="+mn-lt"/>
                <a:ea typeface="+mn-ea"/>
                <a:cs typeface="+mn-cs"/>
              </a:rPr>
              <a:t>atterns</a:t>
            </a:r>
            <a:endParaRPr lang="en-US" sz="3600" b="1" dirty="0">
              <a:latin typeface="+mn-lt"/>
              <a:ea typeface="+mn-ea"/>
              <a:cs typeface="+mn-cs"/>
            </a:endParaRPr>
          </a:p>
          <a:p>
            <a:pPr marL="1028700" lvl="1" indent="-5715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3600" dirty="0">
                <a:latin typeface="+mn-lt"/>
                <a:ea typeface="+mn-ea"/>
                <a:cs typeface="+mn-cs"/>
              </a:rPr>
              <a:t>Vary in shape &amp; timing</a:t>
            </a:r>
          </a:p>
          <a:p>
            <a:pPr marL="1028700" lvl="1" indent="-5715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3600" dirty="0">
                <a:latin typeface="+mn-lt"/>
                <a:ea typeface="+mn-ea"/>
                <a:cs typeface="+mn-cs"/>
              </a:rPr>
              <a:t>All paths lead to responsible positions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smtClean="0">
                <a:latin typeface="+mn-lt"/>
                <a:ea typeface="+mn-ea"/>
                <a:cs typeface="+mn-cs"/>
              </a:rPr>
              <a:t>Three Popular </a:t>
            </a:r>
            <a:r>
              <a:rPr lang="en-US" sz="3600" b="1" dirty="0">
                <a:latin typeface="+mn-lt"/>
                <a:ea typeface="+mn-ea"/>
                <a:cs typeface="+mn-cs"/>
              </a:rPr>
              <a:t>P</a:t>
            </a:r>
            <a:r>
              <a:rPr lang="en-US" sz="3600" b="1" dirty="0" smtClean="0">
                <a:latin typeface="+mn-lt"/>
                <a:ea typeface="+mn-ea"/>
                <a:cs typeface="+mn-cs"/>
              </a:rPr>
              <a:t>athways</a:t>
            </a:r>
            <a:r>
              <a:rPr lang="en-US" sz="3600" b="1" dirty="0">
                <a:latin typeface="+mn-lt"/>
                <a:ea typeface="+mn-ea"/>
                <a:cs typeface="+mn-cs"/>
              </a:rPr>
              <a:t>: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3600" b="1" dirty="0">
                <a:latin typeface="+mn-lt"/>
                <a:ea typeface="+mn-ea"/>
                <a:cs typeface="+mn-cs"/>
              </a:rPr>
              <a:t>Public Accounting </a:t>
            </a:r>
            <a:endParaRPr lang="en-US" sz="1200" b="1" dirty="0">
              <a:latin typeface="+mn-lt"/>
              <a:ea typeface="+mn-ea"/>
              <a:cs typeface="+mn-cs"/>
            </a:endParaRP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3600" b="1" dirty="0" smtClean="0">
                <a:latin typeface="+mn-lt"/>
                <a:ea typeface="+mn-ea"/>
                <a:cs typeface="+mn-cs"/>
              </a:rPr>
              <a:t>Corporate Accounting</a:t>
            </a:r>
          </a:p>
          <a:p>
            <a:pPr marL="571500" indent="-57150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3600" b="1" dirty="0" smtClean="0">
                <a:latin typeface="+mn-lt"/>
                <a:ea typeface="+mn-ea"/>
                <a:cs typeface="+mn-cs"/>
              </a:rPr>
              <a:t>Not-for-Profit Accounting</a:t>
            </a:r>
            <a:endParaRPr lang="en-US" sz="3600" b="1" dirty="0"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Box 4"/>
          <p:cNvSpPr txBox="1">
            <a:spLocks noChangeArrowheads="1"/>
          </p:cNvSpPr>
          <p:nvPr/>
        </p:nvSpPr>
        <p:spPr bwMode="auto">
          <a:xfrm>
            <a:off x="9296400" y="990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2" name="Rectangle 1">
            <a:extLst>
              <a:ext uri="{FF2B5EF4-FFF2-40B4-BE49-F238E27FC236}"/>
            </a:extLst>
          </p:cNvPr>
          <p:cNvSpPr/>
          <p:nvPr/>
        </p:nvSpPr>
        <p:spPr>
          <a:xfrm>
            <a:off x="7988" y="0"/>
            <a:ext cx="9144000" cy="914400"/>
          </a:xfrm>
          <a:prstGeom prst="rect">
            <a:avLst/>
          </a:prstGeom>
          <a:gradFill>
            <a:gsLst>
              <a:gs pos="0">
                <a:srgbClr val="00A9DC"/>
              </a:gs>
              <a:gs pos="99000">
                <a:srgbClr val="00519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/>
              <a:t>Public Accounting Firms</a:t>
            </a:r>
          </a:p>
        </p:txBody>
      </p:sp>
      <p:sp>
        <p:nvSpPr>
          <p:cNvPr id="3" name="TextBox 2">
            <a:extLst>
              <a:ext uri="{FF2B5EF4-FFF2-40B4-BE49-F238E27FC236}"/>
            </a:extLst>
          </p:cNvPr>
          <p:cNvSpPr txBox="1"/>
          <p:nvPr/>
        </p:nvSpPr>
        <p:spPr>
          <a:xfrm>
            <a:off x="508000" y="990600"/>
            <a:ext cx="8137525" cy="44627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latin typeface="+mn-lt"/>
                <a:ea typeface="+mn-ea"/>
                <a:cs typeface="+mn-cs"/>
              </a:rPr>
              <a:t>CPA track leading toward Partnership </a:t>
            </a:r>
          </a:p>
          <a:p>
            <a:pPr marL="628650" lvl="1" indent="-1714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3200" b="1" dirty="0">
                <a:latin typeface="+mn-lt"/>
                <a:ea typeface="+mn-ea"/>
                <a:cs typeface="+mn-cs"/>
              </a:rPr>
              <a:t>Auditing</a:t>
            </a:r>
          </a:p>
          <a:p>
            <a:pPr marL="628650" lvl="1" indent="-1714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3200" b="1" dirty="0">
                <a:latin typeface="+mn-lt"/>
                <a:ea typeface="+mn-ea"/>
                <a:cs typeface="+mn-cs"/>
              </a:rPr>
              <a:t>Client Coordination</a:t>
            </a:r>
          </a:p>
          <a:p>
            <a:pPr marL="628650" lvl="1" indent="-1714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3200" b="1" dirty="0" smtClean="0">
                <a:latin typeface="+mn-lt"/>
                <a:ea typeface="+mn-ea"/>
                <a:cs typeface="+mn-cs"/>
              </a:rPr>
              <a:t>Specialties </a:t>
            </a:r>
            <a:r>
              <a:rPr lang="mr-IN" sz="2400" dirty="0" smtClean="0">
                <a:latin typeface="+mn-lt"/>
                <a:ea typeface="+mn-ea"/>
                <a:cs typeface="+mn-cs"/>
              </a:rPr>
              <a:t>–</a:t>
            </a:r>
            <a:r>
              <a:rPr lang="en-US" sz="2400" dirty="0" smtClean="0">
                <a:latin typeface="+mn-lt"/>
                <a:ea typeface="+mn-ea"/>
                <a:cs typeface="+mn-cs"/>
              </a:rPr>
              <a:t> </a:t>
            </a:r>
            <a:r>
              <a:rPr lang="en-US" sz="2400" dirty="0">
                <a:latin typeface="+mn-lt"/>
                <a:ea typeface="+mn-ea"/>
                <a:cs typeface="+mn-cs"/>
              </a:rPr>
              <a:t>often independent CPA entities</a:t>
            </a:r>
          </a:p>
          <a:p>
            <a:pPr marL="1085850" lvl="2" indent="-1714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3200" b="1" dirty="0">
                <a:latin typeface="+mn-lt"/>
                <a:ea typeface="+mn-ea"/>
                <a:cs typeface="+mn-cs"/>
              </a:rPr>
              <a:t>Taxation</a:t>
            </a:r>
          </a:p>
          <a:p>
            <a:pPr marL="1085850" lvl="2" indent="-1714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3200" b="1" dirty="0">
                <a:latin typeface="+mn-lt"/>
                <a:ea typeface="+mn-ea"/>
                <a:cs typeface="+mn-cs"/>
              </a:rPr>
              <a:t>Data Analytics </a:t>
            </a:r>
            <a:r>
              <a:rPr lang="mr-IN" sz="2400" dirty="0" smtClean="0">
                <a:latin typeface="+mn-lt"/>
                <a:ea typeface="+mn-ea"/>
                <a:cs typeface="+mn-cs"/>
              </a:rPr>
              <a:t>–</a:t>
            </a:r>
            <a:r>
              <a:rPr lang="en-US" sz="2400" dirty="0" smtClean="0">
                <a:latin typeface="+mn-lt"/>
                <a:ea typeface="+mn-ea"/>
                <a:cs typeface="+mn-cs"/>
              </a:rPr>
              <a:t> </a:t>
            </a:r>
            <a:r>
              <a:rPr lang="en-US" sz="2400" dirty="0">
                <a:latin typeface="+mn-lt"/>
                <a:ea typeface="+mn-ea"/>
                <a:cs typeface="+mn-cs"/>
              </a:rPr>
              <a:t>applying sophisticated computer models and Artificial </a:t>
            </a:r>
            <a:r>
              <a:rPr lang="en-US" sz="2400" dirty="0" smtClean="0">
                <a:latin typeface="+mn-lt"/>
                <a:ea typeface="+mn-ea"/>
                <a:cs typeface="+mn-cs"/>
              </a:rPr>
              <a:t>Intelligence</a:t>
            </a:r>
            <a:r>
              <a:rPr lang="en-US" sz="2400" dirty="0">
                <a:latin typeface="+mn-lt"/>
                <a:ea typeface="+mn-ea"/>
                <a:cs typeface="+mn-cs"/>
              </a:rPr>
              <a:t>(AI</a:t>
            </a:r>
            <a:r>
              <a:rPr lang="en-US" sz="2400" dirty="0" smtClean="0">
                <a:latin typeface="+mn-lt"/>
                <a:ea typeface="+mn-ea"/>
                <a:cs typeface="+mn-cs"/>
              </a:rPr>
              <a:t>) </a:t>
            </a:r>
          </a:p>
          <a:p>
            <a:pPr marL="1085850" lvl="2" indent="-1714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3200" b="1" dirty="0" smtClean="0">
                <a:latin typeface="+mn-lt"/>
                <a:ea typeface="+mn-ea"/>
                <a:cs typeface="+mn-cs"/>
              </a:rPr>
              <a:t>Not</a:t>
            </a:r>
            <a:r>
              <a:rPr lang="en-US" sz="3200" b="1" dirty="0">
                <a:latin typeface="+mn-lt"/>
                <a:ea typeface="+mn-ea"/>
                <a:cs typeface="+mn-cs"/>
              </a:rPr>
              <a:t>-For-Profit support</a:t>
            </a:r>
          </a:p>
          <a:p>
            <a:pPr marL="1085850" lvl="2" indent="-1714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3200" b="1" dirty="0" smtClean="0">
                <a:latin typeface="+mn-lt"/>
                <a:ea typeface="+mn-ea"/>
                <a:cs typeface="+mn-cs"/>
              </a:rPr>
              <a:t>Forensic </a:t>
            </a:r>
            <a:r>
              <a:rPr lang="en-US" sz="3200" b="1" dirty="0">
                <a:latin typeface="+mn-lt"/>
                <a:ea typeface="+mn-ea"/>
                <a:cs typeface="+mn-cs"/>
              </a:rPr>
              <a:t>Accounting </a:t>
            </a:r>
            <a:r>
              <a:rPr lang="en-US" sz="3200" dirty="0">
                <a:latin typeface="+mn-lt"/>
                <a:ea typeface="+mn-ea"/>
                <a:cs typeface="+mn-cs"/>
              </a:rPr>
              <a:t>(Fraud exploration)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Box 4"/>
          <p:cNvSpPr txBox="1">
            <a:spLocks noChangeArrowheads="1"/>
          </p:cNvSpPr>
          <p:nvPr/>
        </p:nvSpPr>
        <p:spPr bwMode="auto">
          <a:xfrm>
            <a:off x="9296400" y="990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2" name="Rectangle 1">
            <a:extLst>
              <a:ext uri="{FF2B5EF4-FFF2-40B4-BE49-F238E27FC236}"/>
            </a:extLst>
          </p:cNvPr>
          <p:cNvSpPr/>
          <p:nvPr/>
        </p:nvSpPr>
        <p:spPr>
          <a:xfrm>
            <a:off x="0" y="1"/>
            <a:ext cx="9144000" cy="1469642"/>
          </a:xfrm>
          <a:prstGeom prst="rect">
            <a:avLst/>
          </a:prstGeom>
          <a:gradFill>
            <a:gsLst>
              <a:gs pos="0">
                <a:srgbClr val="00A9DC"/>
              </a:gs>
              <a:gs pos="99000">
                <a:srgbClr val="00519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 smtClean="0"/>
              <a:t>Corporate &amp; Not-for-Profit  Accounting </a:t>
            </a:r>
            <a:r>
              <a:rPr lang="mr-IN" sz="4000" b="1" dirty="0" smtClean="0"/>
              <a:t>–</a:t>
            </a:r>
            <a:r>
              <a:rPr lang="en-US" sz="4000" b="1" dirty="0" smtClean="0"/>
              <a:t> entry level positions</a:t>
            </a:r>
            <a:endParaRPr lang="en-US" sz="4000" b="1" dirty="0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244475" y="1662068"/>
            <a:ext cx="8513763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628650" lvl="1" indent="-171450">
              <a:spcAft>
                <a:spcPts val="300"/>
              </a:spcAft>
              <a:buFont typeface="Arial" charset="0"/>
              <a:buChar char="•"/>
            </a:pPr>
            <a:r>
              <a:rPr lang="en-US" sz="3200" b="1" dirty="0" smtClean="0"/>
              <a:t>Payroll</a:t>
            </a:r>
            <a:r>
              <a:rPr lang="en-US" sz="3200" dirty="0" smtClean="0"/>
              <a:t> </a:t>
            </a:r>
            <a:r>
              <a:rPr lang="en-US" sz="3200" dirty="0"/>
              <a:t>processing</a:t>
            </a:r>
          </a:p>
          <a:p>
            <a:pPr marL="628650" lvl="1" indent="-171450">
              <a:spcAft>
                <a:spcPts val="300"/>
              </a:spcAft>
              <a:buFont typeface="Arial" charset="0"/>
              <a:buChar char="•"/>
            </a:pPr>
            <a:r>
              <a:rPr lang="en-US" sz="3200" b="1" dirty="0"/>
              <a:t>Accounts Payable </a:t>
            </a:r>
            <a:r>
              <a:rPr lang="mr-IN" sz="3200" dirty="0"/>
              <a:t>–</a:t>
            </a:r>
            <a:r>
              <a:rPr lang="en-US" sz="3200" dirty="0"/>
              <a:t> paying bills</a:t>
            </a:r>
          </a:p>
          <a:p>
            <a:pPr marL="628650" lvl="1" indent="-171450">
              <a:spcAft>
                <a:spcPts val="300"/>
              </a:spcAft>
              <a:buFont typeface="Arial" charset="0"/>
              <a:buChar char="•"/>
            </a:pPr>
            <a:r>
              <a:rPr lang="en-US" sz="3200" b="1" dirty="0"/>
              <a:t>Accounts Receivable </a:t>
            </a:r>
            <a:r>
              <a:rPr lang="mr-IN" sz="3200" dirty="0"/>
              <a:t>–</a:t>
            </a:r>
            <a:r>
              <a:rPr lang="en-US" sz="3200" dirty="0"/>
              <a:t> collecting revenue</a:t>
            </a:r>
          </a:p>
          <a:p>
            <a:pPr marL="628650" lvl="1" indent="-171450">
              <a:spcAft>
                <a:spcPts val="300"/>
              </a:spcAft>
              <a:buFont typeface="Arial" charset="0"/>
              <a:buChar char="•"/>
            </a:pPr>
            <a:r>
              <a:rPr lang="en-US" sz="3200" b="1" dirty="0"/>
              <a:t>Financial Reporting </a:t>
            </a:r>
            <a:r>
              <a:rPr lang="mr-IN" sz="3200" dirty="0"/>
              <a:t>–</a:t>
            </a:r>
            <a:r>
              <a:rPr lang="en-US" sz="3200" dirty="0"/>
              <a:t> crafting detailed reports</a:t>
            </a:r>
          </a:p>
          <a:p>
            <a:pPr marL="628650" lvl="1" indent="-171450">
              <a:spcAft>
                <a:spcPts val="300"/>
              </a:spcAft>
              <a:buFont typeface="Arial" charset="0"/>
              <a:buChar char="•"/>
            </a:pPr>
            <a:r>
              <a:rPr lang="en-US" sz="3200" b="1" dirty="0"/>
              <a:t>Data Processing and Analysis</a:t>
            </a:r>
          </a:p>
          <a:p>
            <a:pPr marL="628650" lvl="1" indent="-171450">
              <a:spcAft>
                <a:spcPts val="300"/>
              </a:spcAft>
              <a:buFont typeface="Arial" charset="0"/>
              <a:buChar char="•"/>
            </a:pPr>
            <a:r>
              <a:rPr lang="en-US" sz="3200" dirty="0"/>
              <a:t>Providing </a:t>
            </a:r>
            <a:r>
              <a:rPr lang="en-US" sz="3200" b="1" dirty="0" smtClean="0"/>
              <a:t>Data </a:t>
            </a:r>
            <a:r>
              <a:rPr lang="en-US" sz="3200" b="1" dirty="0"/>
              <a:t>for Decision</a:t>
            </a:r>
            <a:r>
              <a:rPr lang="en-US" sz="3200" b="1" dirty="0" smtClean="0"/>
              <a:t>-Making</a:t>
            </a:r>
            <a:endParaRPr lang="en-US" sz="3200" b="1" dirty="0"/>
          </a:p>
          <a:p>
            <a:pPr marL="628650" lvl="1" indent="-171450">
              <a:spcAft>
                <a:spcPts val="300"/>
              </a:spcAft>
              <a:buFont typeface="Arial" charset="0"/>
              <a:buChar char="•"/>
            </a:pPr>
            <a:r>
              <a:rPr lang="en-US" sz="3200" dirty="0"/>
              <a:t>Planning </a:t>
            </a:r>
            <a:r>
              <a:rPr lang="en-US" sz="3200" b="1" dirty="0"/>
              <a:t>Capital </a:t>
            </a:r>
            <a:r>
              <a:rPr lang="en-US" sz="3200" b="1" dirty="0" smtClean="0"/>
              <a:t>Investments</a:t>
            </a:r>
            <a:endParaRPr lang="en-US" sz="3200" b="1" dirty="0"/>
          </a:p>
          <a:p>
            <a:pPr marL="628650" lvl="1" indent="-171450">
              <a:spcAft>
                <a:spcPts val="300"/>
              </a:spcAft>
              <a:buFont typeface="Arial" charset="0"/>
              <a:buChar char="•"/>
            </a:pPr>
            <a:r>
              <a:rPr lang="en-US" sz="3200" dirty="0"/>
              <a:t>Coordinating </a:t>
            </a:r>
            <a:r>
              <a:rPr lang="en-US" sz="3200" b="1" dirty="0"/>
              <a:t>Financing </a:t>
            </a:r>
            <a:r>
              <a:rPr lang="en-US" sz="3200" b="1" dirty="0" smtClean="0"/>
              <a:t>support &amp; processing</a:t>
            </a:r>
          </a:p>
          <a:p>
            <a:pPr marL="628650" lvl="1" indent="-171450">
              <a:spcAft>
                <a:spcPts val="300"/>
              </a:spcAft>
              <a:buFont typeface="Arial" charset="0"/>
              <a:buChar char="•"/>
            </a:pPr>
            <a:r>
              <a:rPr lang="en-US" sz="3200" dirty="0" smtClean="0"/>
              <a:t>Presenting </a:t>
            </a:r>
            <a:r>
              <a:rPr lang="en-US" sz="3200" b="1" dirty="0" smtClean="0"/>
              <a:t> Operational Reports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Box 4"/>
          <p:cNvSpPr txBox="1">
            <a:spLocks noChangeArrowheads="1"/>
          </p:cNvSpPr>
          <p:nvPr/>
        </p:nvSpPr>
        <p:spPr bwMode="auto">
          <a:xfrm>
            <a:off x="9296400" y="990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2" name="Rectangle 1">
            <a:extLst>
              <a:ext uri="{FF2B5EF4-FFF2-40B4-BE49-F238E27FC236}"/>
            </a:extLst>
          </p:cNvPr>
          <p:cNvSpPr/>
          <p:nvPr/>
        </p:nvSpPr>
        <p:spPr>
          <a:xfrm>
            <a:off x="0" y="0"/>
            <a:ext cx="9144000" cy="1900238"/>
          </a:xfrm>
          <a:prstGeom prst="rect">
            <a:avLst/>
          </a:prstGeom>
          <a:gradFill>
            <a:gsLst>
              <a:gs pos="0">
                <a:srgbClr val="00A9DC"/>
              </a:gs>
              <a:gs pos="99000">
                <a:srgbClr val="00519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/>
              <a:t>SEATTLE ACCOUNTING SALARIES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/>
              <a:t>OVER 12% HIGHER THAN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/>
              <a:t>THE NATIONAL AVERAGE</a:t>
            </a:r>
          </a:p>
        </p:txBody>
      </p:sp>
      <p:pic>
        <p:nvPicPr>
          <p:cNvPr id="44035" name="Picture 3" descr="Screen Shot 2021-04-14 at 12.27.3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300" y="2019300"/>
            <a:ext cx="71374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TextBox 5"/>
          <p:cNvSpPr txBox="1">
            <a:spLocks noChangeArrowheads="1"/>
          </p:cNvSpPr>
          <p:nvPr/>
        </p:nvSpPr>
        <p:spPr bwMode="auto">
          <a:xfrm>
            <a:off x="5167313" y="5710238"/>
            <a:ext cx="31321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Source: www.ziprecruiters.com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4"/>
          <p:cNvSpPr txBox="1">
            <a:spLocks noChangeArrowheads="1"/>
          </p:cNvSpPr>
          <p:nvPr/>
        </p:nvSpPr>
        <p:spPr bwMode="auto">
          <a:xfrm>
            <a:off x="9296400" y="990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2" name="Rectangle 1">
            <a:extLst>
              <a:ext uri="{FF2B5EF4-FFF2-40B4-BE49-F238E27FC236}"/>
            </a:extLst>
          </p:cNvPr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>
            <a:gsLst>
              <a:gs pos="0">
                <a:srgbClr val="00A9DC"/>
              </a:gs>
              <a:gs pos="99000">
                <a:srgbClr val="00519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0" y="41275"/>
            <a:ext cx="9144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</a:rPr>
              <a:t>AIA BAS DEGREE</a:t>
            </a:r>
          </a:p>
        </p:txBody>
      </p:sp>
      <p:sp>
        <p:nvSpPr>
          <p:cNvPr id="6" name="TextBox 5">
            <a:extLst>
              <a:ext uri="{FF2B5EF4-FFF2-40B4-BE49-F238E27FC236}"/>
            </a:extLst>
          </p:cNvPr>
          <p:cNvSpPr txBox="1"/>
          <p:nvPr/>
        </p:nvSpPr>
        <p:spPr>
          <a:xfrm>
            <a:off x="471209" y="1360488"/>
            <a:ext cx="7772400" cy="36625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rgbClr val="005192"/>
                </a:solidFill>
                <a:latin typeface="+mn-lt"/>
                <a:ea typeface="+mn-ea"/>
                <a:cs typeface="+mn-cs"/>
              </a:rPr>
              <a:t>Short Description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 smtClean="0">
                <a:latin typeface="+mn-lt"/>
                <a:ea typeface="+mn-ea"/>
                <a:cs typeface="+mn-cs"/>
              </a:rPr>
              <a:t>Bachelor’s </a:t>
            </a:r>
            <a:r>
              <a:rPr lang="en-US" sz="2800" dirty="0">
                <a:latin typeface="+mn-lt"/>
                <a:ea typeface="+mn-ea"/>
                <a:cs typeface="+mn-cs"/>
              </a:rPr>
              <a:t>degree in International Accounting.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>
                <a:latin typeface="+mn-lt"/>
                <a:ea typeface="+mn-ea"/>
                <a:cs typeface="+mn-cs"/>
              </a:rPr>
              <a:t>Prepares graduates for an Accounting career.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>
                <a:latin typeface="+mn-lt"/>
                <a:ea typeface="+mn-ea"/>
                <a:cs typeface="+mn-cs"/>
              </a:rPr>
              <a:t>Academic pathway toward taking the CPA Exam.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 smtClean="0">
                <a:latin typeface="+mn-lt"/>
                <a:ea typeface="+mn-ea"/>
                <a:cs typeface="+mn-cs"/>
              </a:rPr>
              <a:t>Completely Online </a:t>
            </a:r>
            <a:r>
              <a:rPr lang="mr-IN" sz="2800" dirty="0" smtClean="0">
                <a:latin typeface="+mn-lt"/>
                <a:ea typeface="+mn-ea"/>
                <a:cs typeface="+mn-cs"/>
              </a:rPr>
              <a:t>–</a:t>
            </a:r>
            <a:r>
              <a:rPr lang="en-US" sz="2800" dirty="0" smtClean="0">
                <a:latin typeface="+mn-lt"/>
                <a:ea typeface="+mn-ea"/>
                <a:cs typeface="+mn-cs"/>
              </a:rPr>
              <a:t> most students are working in Accounting.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 smtClean="0">
                <a:latin typeface="+mn-lt"/>
                <a:ea typeface="+mn-ea"/>
                <a:cs typeface="+mn-cs"/>
              </a:rPr>
              <a:t>Structured </a:t>
            </a:r>
            <a:r>
              <a:rPr lang="en-US" sz="2800" dirty="0">
                <a:latin typeface="+mn-lt"/>
                <a:ea typeface="+mn-ea"/>
                <a:cs typeface="+mn-cs"/>
              </a:rPr>
              <a:t>Academic Sequence</a:t>
            </a:r>
            <a:r>
              <a:rPr lang="en-US" sz="2800" dirty="0" smtClean="0">
                <a:latin typeface="+mn-lt"/>
                <a:ea typeface="+mn-ea"/>
                <a:cs typeface="+mn-cs"/>
              </a:rPr>
              <a:t>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 smtClean="0">
                <a:latin typeface="+mn-lt"/>
                <a:ea typeface="+mn-ea"/>
                <a:cs typeface="+mn-cs"/>
              </a:rPr>
              <a:t>Dedicated Academic Advisory Support</a:t>
            </a:r>
            <a:endParaRPr lang="en-US" sz="2800" dirty="0">
              <a:latin typeface="+mn-lt"/>
              <a:ea typeface="+mn-ea"/>
              <a:cs typeface="+mn-cs"/>
            </a:endParaRPr>
          </a:p>
        </p:txBody>
      </p:sp>
      <p:sp>
        <p:nvSpPr>
          <p:cNvPr id="17413" name="Rectangle 2"/>
          <p:cNvSpPr>
            <a:spLocks noChangeArrowheads="1"/>
          </p:cNvSpPr>
          <p:nvPr/>
        </p:nvSpPr>
        <p:spPr bwMode="auto">
          <a:xfrm>
            <a:off x="3874955" y="5220235"/>
            <a:ext cx="4894692" cy="120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5192"/>
                </a:solidFill>
              </a:rPr>
              <a:t>Where is this program offered?</a:t>
            </a:r>
          </a:p>
          <a:p>
            <a:r>
              <a:rPr lang="en-US" sz="2400" b="1" u="sng" dirty="0"/>
              <a:t>North Seattle College</a:t>
            </a:r>
          </a:p>
          <a:p>
            <a:r>
              <a:rPr lang="en-US" sz="2400" b="1" i="1" dirty="0" smtClean="0">
                <a:latin typeface="Mangal" charset="0"/>
              </a:rPr>
              <a:t>          </a:t>
            </a:r>
            <a:r>
              <a:rPr lang="mr-IN" sz="2400" b="1" i="1" dirty="0" smtClean="0">
                <a:latin typeface="Mangal" charset="0"/>
              </a:rPr>
              <a:t>–</a:t>
            </a:r>
            <a:r>
              <a:rPr lang="en-US" sz="2400" b="1" i="1" dirty="0" smtClean="0"/>
              <a:t> </a:t>
            </a:r>
            <a:r>
              <a:rPr lang="en-US" sz="2400" b="1" i="1" dirty="0"/>
              <a:t>Delivered Completely Online</a:t>
            </a:r>
          </a:p>
        </p:txBody>
      </p:sp>
    </p:spTree>
    <p:extLst>
      <p:ext uri="{BB962C8B-B14F-4D97-AF65-F5344CB8AC3E}">
        <p14:creationId xmlns:p14="http://schemas.microsoft.com/office/powerpoint/2010/main" val="3692491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4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Box 4"/>
          <p:cNvSpPr txBox="1">
            <a:spLocks noChangeArrowheads="1"/>
          </p:cNvSpPr>
          <p:nvPr/>
        </p:nvSpPr>
        <p:spPr bwMode="auto">
          <a:xfrm>
            <a:off x="9296400" y="990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2" name="Rectangle 1">
            <a:extLst>
              <a:ext uri="{FF2B5EF4-FFF2-40B4-BE49-F238E27FC236}"/>
            </a:extLst>
          </p:cNvPr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>
            <a:gsLst>
              <a:gs pos="0">
                <a:srgbClr val="00A9DC"/>
              </a:gs>
              <a:gs pos="99000">
                <a:srgbClr val="00519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/>
              <a:t>ACCOUNTING SALARIES IN SEATTLE</a:t>
            </a:r>
          </a:p>
        </p:txBody>
      </p:sp>
      <p:pic>
        <p:nvPicPr>
          <p:cNvPr id="46083" name="Picture 3" descr="Screen Shot 2021-04-14 at 12.16.59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9800"/>
            <a:ext cx="9144000" cy="2424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4" name="TextBox 5"/>
          <p:cNvSpPr txBox="1">
            <a:spLocks noChangeArrowheads="1"/>
          </p:cNvSpPr>
          <p:nvPr/>
        </p:nvSpPr>
        <p:spPr bwMode="auto">
          <a:xfrm>
            <a:off x="1806575" y="1344613"/>
            <a:ext cx="58769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200" b="1" dirty="0"/>
              <a:t>Accounting Job Salaries in Seattle</a:t>
            </a:r>
          </a:p>
        </p:txBody>
      </p:sp>
      <p:sp>
        <p:nvSpPr>
          <p:cNvPr id="46085" name="TextBox 6"/>
          <p:cNvSpPr txBox="1">
            <a:spLocks noChangeArrowheads="1"/>
          </p:cNvSpPr>
          <p:nvPr/>
        </p:nvSpPr>
        <p:spPr bwMode="auto">
          <a:xfrm>
            <a:off x="5999163" y="1839913"/>
            <a:ext cx="2854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Source: www.glassdoor.com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/>
      <p:bldP spid="4608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Box 4"/>
          <p:cNvSpPr txBox="1">
            <a:spLocks noChangeArrowheads="1"/>
          </p:cNvSpPr>
          <p:nvPr/>
        </p:nvSpPr>
        <p:spPr bwMode="auto">
          <a:xfrm>
            <a:off x="9296400" y="990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2" name="Rectangle 1">
            <a:extLst>
              <a:ext uri="{FF2B5EF4-FFF2-40B4-BE49-F238E27FC236}"/>
            </a:extLst>
          </p:cNvPr>
          <p:cNvSpPr/>
          <p:nvPr/>
        </p:nvSpPr>
        <p:spPr>
          <a:xfrm>
            <a:off x="0" y="0"/>
            <a:ext cx="9144000" cy="1360488"/>
          </a:xfrm>
          <a:prstGeom prst="rect">
            <a:avLst/>
          </a:prstGeom>
          <a:gradFill>
            <a:gsLst>
              <a:gs pos="0">
                <a:srgbClr val="00A9DC"/>
              </a:gs>
              <a:gs pos="99000">
                <a:srgbClr val="00519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/>
              <a:t>INTERNATIONAL ACCOUNTANTS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/>
              <a:t>SEATTLE SALARIES</a:t>
            </a:r>
          </a:p>
        </p:txBody>
      </p:sp>
      <p:pic>
        <p:nvPicPr>
          <p:cNvPr id="48131" name="Picture 3" descr="Screen Shot 2021-04-14 at 12.27.0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1641475"/>
            <a:ext cx="7278688" cy="433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2" name="TextBox 6"/>
          <p:cNvSpPr txBox="1">
            <a:spLocks noChangeArrowheads="1"/>
          </p:cNvSpPr>
          <p:nvPr/>
        </p:nvSpPr>
        <p:spPr bwMode="auto">
          <a:xfrm>
            <a:off x="5859463" y="6323013"/>
            <a:ext cx="31321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Source: </a:t>
            </a:r>
            <a:r>
              <a:rPr lang="en-US" sz="1800" dirty="0" err="1"/>
              <a:t>www.ziprecruiters.com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Box 4"/>
          <p:cNvSpPr txBox="1">
            <a:spLocks noChangeArrowheads="1"/>
          </p:cNvSpPr>
          <p:nvPr/>
        </p:nvSpPr>
        <p:spPr bwMode="auto">
          <a:xfrm>
            <a:off x="9296400" y="990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2" name="Rectangle 1">
            <a:extLst>
              <a:ext uri="{FF2B5EF4-FFF2-40B4-BE49-F238E27FC236}"/>
            </a:extLst>
          </p:cNvPr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>
            <a:gsLst>
              <a:gs pos="0">
                <a:srgbClr val="00A9DC"/>
              </a:gs>
              <a:gs pos="99000">
                <a:srgbClr val="00519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/>
              <a:t>CPA SALARIES IN SEATTLE</a:t>
            </a:r>
          </a:p>
        </p:txBody>
      </p:sp>
      <p:sp>
        <p:nvSpPr>
          <p:cNvPr id="50179" name="TextBox 2"/>
          <p:cNvSpPr txBox="1">
            <a:spLocks noChangeArrowheads="1"/>
          </p:cNvSpPr>
          <p:nvPr/>
        </p:nvSpPr>
        <p:spPr bwMode="auto">
          <a:xfrm>
            <a:off x="1190625" y="1844675"/>
            <a:ext cx="6910388" cy="353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200" dirty="0"/>
              <a:t>The average </a:t>
            </a:r>
            <a:r>
              <a:rPr lang="en-US" sz="3200" b="1" dirty="0"/>
              <a:t>salary</a:t>
            </a:r>
            <a:r>
              <a:rPr lang="en-US" sz="3200" dirty="0"/>
              <a:t> </a:t>
            </a:r>
          </a:p>
          <a:p>
            <a:pPr algn="ctr" eaLnBrk="1" hangingPunct="1"/>
            <a:r>
              <a:rPr lang="en-US" sz="3200" dirty="0"/>
              <a:t>for someone with a </a:t>
            </a:r>
            <a:r>
              <a:rPr lang="en-US" sz="3200" b="1" dirty="0"/>
              <a:t>CPA</a:t>
            </a:r>
            <a:r>
              <a:rPr lang="en-US" sz="3200" dirty="0"/>
              <a:t> </a:t>
            </a:r>
          </a:p>
          <a:p>
            <a:pPr algn="ctr" eaLnBrk="1" hangingPunct="1"/>
            <a:r>
              <a:rPr lang="en-US" sz="3200" b="1" dirty="0"/>
              <a:t>Certified Public Accountant designation</a:t>
            </a:r>
            <a:endParaRPr lang="en-US" sz="3200" dirty="0"/>
          </a:p>
          <a:p>
            <a:pPr algn="ctr" eaLnBrk="1" hangingPunct="1"/>
            <a:r>
              <a:rPr lang="en-US" sz="3200" dirty="0"/>
              <a:t>in </a:t>
            </a:r>
            <a:r>
              <a:rPr lang="en-US" sz="3200" b="1" dirty="0"/>
              <a:t>Seattle, WA</a:t>
            </a:r>
            <a:r>
              <a:rPr lang="en-US" sz="3200" dirty="0"/>
              <a:t> </a:t>
            </a:r>
          </a:p>
          <a:p>
            <a:pPr algn="ctr" eaLnBrk="1" hangingPunct="1"/>
            <a:r>
              <a:rPr lang="en-US" sz="3200" dirty="0"/>
              <a:t>is between </a:t>
            </a:r>
            <a:r>
              <a:rPr lang="en-US" sz="3200" b="1" dirty="0"/>
              <a:t>$76,795</a:t>
            </a:r>
            <a:r>
              <a:rPr lang="en-US" sz="3200" dirty="0"/>
              <a:t> and </a:t>
            </a:r>
            <a:r>
              <a:rPr lang="en-US" sz="3200" b="1" dirty="0"/>
              <a:t>$504,073</a:t>
            </a:r>
            <a:endParaRPr lang="en-US" sz="3200" dirty="0"/>
          </a:p>
          <a:p>
            <a:pPr algn="ctr" eaLnBrk="1" hangingPunct="1"/>
            <a:r>
              <a:rPr lang="en-US" sz="3200" dirty="0"/>
              <a:t>as of March 29, 2021. </a:t>
            </a:r>
          </a:p>
          <a:p>
            <a:pPr algn="r" eaLnBrk="1" hangingPunct="1"/>
            <a:r>
              <a:rPr lang="en-US" sz="3200" dirty="0"/>
              <a:t> </a:t>
            </a:r>
            <a:r>
              <a:rPr lang="en-US" sz="1200" dirty="0"/>
              <a:t>Source: </a:t>
            </a:r>
            <a:r>
              <a:rPr lang="en-US" sz="1200" dirty="0" err="1"/>
              <a:t>www.salary.com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Box 4"/>
          <p:cNvSpPr txBox="1">
            <a:spLocks noChangeArrowheads="1"/>
          </p:cNvSpPr>
          <p:nvPr/>
        </p:nvSpPr>
        <p:spPr bwMode="auto">
          <a:xfrm>
            <a:off x="9296400" y="990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2" name="Rectangle 1">
            <a:extLst>
              <a:ext uri="{FF2B5EF4-FFF2-40B4-BE49-F238E27FC236}"/>
            </a:extLst>
          </p:cNvPr>
          <p:cNvSpPr/>
          <p:nvPr/>
        </p:nvSpPr>
        <p:spPr>
          <a:xfrm>
            <a:off x="0" y="0"/>
            <a:ext cx="9144000" cy="1060450"/>
          </a:xfrm>
          <a:prstGeom prst="rect">
            <a:avLst/>
          </a:prstGeom>
          <a:gradFill>
            <a:gsLst>
              <a:gs pos="0">
                <a:srgbClr val="00A9DC"/>
              </a:gs>
              <a:gs pos="99000">
                <a:srgbClr val="00519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2227" name="TextBox 3"/>
          <p:cNvSpPr txBox="1">
            <a:spLocks noChangeArrowheads="1"/>
          </p:cNvSpPr>
          <p:nvPr/>
        </p:nvSpPr>
        <p:spPr bwMode="auto">
          <a:xfrm>
            <a:off x="0" y="41275"/>
            <a:ext cx="9144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</a:rPr>
              <a:t>AIA BAS DEGREE PROGRAM</a:t>
            </a:r>
          </a:p>
          <a:p>
            <a:pPr algn="ctr" eaLnBrk="1" hangingPunct="1"/>
            <a:r>
              <a:rPr lang="en-US" sz="3200" b="1">
                <a:solidFill>
                  <a:schemeClr val="bg1"/>
                </a:solidFill>
              </a:rPr>
              <a:t>ENROLLMENT REQUIREMENTS </a:t>
            </a:r>
          </a:p>
        </p:txBody>
      </p:sp>
      <p:sp>
        <p:nvSpPr>
          <p:cNvPr id="6" name="TextBox 5">
            <a:extLst>
              <a:ext uri="{FF2B5EF4-FFF2-40B4-BE49-F238E27FC236}"/>
            </a:extLst>
          </p:cNvPr>
          <p:cNvSpPr txBox="1"/>
          <p:nvPr/>
        </p:nvSpPr>
        <p:spPr>
          <a:xfrm>
            <a:off x="685800" y="996950"/>
            <a:ext cx="8204614" cy="4462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7500BE"/>
                </a:solidFill>
              </a:rPr>
              <a:t>Incoming students need:</a:t>
            </a:r>
          </a:p>
          <a:p>
            <a:pPr marL="342900" indent="-342900">
              <a:buFont typeface="Arial"/>
              <a:buChar char="•"/>
              <a:defRPr/>
            </a:pPr>
            <a:r>
              <a:rPr lang="en-US" sz="2800" dirty="0"/>
              <a:t>An Associate Degree </a:t>
            </a:r>
            <a:endParaRPr lang="en-US" sz="2800" dirty="0" smtClean="0"/>
          </a:p>
          <a:p>
            <a:pPr marL="342900" indent="-342900">
              <a:buFont typeface="Arial"/>
              <a:buChar char="•"/>
              <a:defRPr/>
            </a:pPr>
            <a:r>
              <a:rPr lang="en-US" sz="2800" b="1" dirty="0" smtClean="0"/>
              <a:t>or </a:t>
            </a:r>
            <a:r>
              <a:rPr lang="en-US" sz="2800" dirty="0" smtClean="0"/>
              <a:t> 75</a:t>
            </a:r>
            <a:r>
              <a:rPr lang="en-US" sz="2800" dirty="0"/>
              <a:t>+ credits up to upper-level (300/400) courses</a:t>
            </a:r>
          </a:p>
          <a:p>
            <a:pPr algn="ctr">
              <a:defRPr/>
            </a:pPr>
            <a:r>
              <a:rPr lang="en-US" sz="2800" b="1" dirty="0"/>
              <a:t>with</a:t>
            </a:r>
            <a:endParaRPr lang="en-US" sz="2800" dirty="0"/>
          </a:p>
          <a:p>
            <a:pPr>
              <a:defRPr/>
            </a:pPr>
            <a:r>
              <a:rPr lang="en-US" sz="2800" dirty="0"/>
              <a:t>Completion of </a:t>
            </a:r>
            <a:r>
              <a:rPr lang="en-US" sz="2800" dirty="0" smtClean="0"/>
              <a:t>these “required-for-entry” </a:t>
            </a:r>
            <a:r>
              <a:rPr lang="en-US" sz="2800" dirty="0"/>
              <a:t>courses:</a:t>
            </a:r>
            <a:endParaRPr lang="en-US" sz="2800" b="1" dirty="0">
              <a:solidFill>
                <a:srgbClr val="7500BE"/>
              </a:solidFill>
              <a:latin typeface="+mn-lt"/>
              <a:ea typeface="+mn-ea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400" b="1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ACCOUNTING PRINCIPLE COURSES: </a:t>
            </a:r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400" b="1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ACCT&amp;201, ACCT&amp;202, &amp; ACCT&amp;203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400" b="1" dirty="0">
                <a:solidFill>
                  <a:srgbClr val="1BB1FF"/>
                </a:solidFill>
                <a:latin typeface="+mn-lt"/>
                <a:ea typeface="+mn-ea"/>
                <a:cs typeface="+mn-cs"/>
              </a:rPr>
              <a:t>BUSINESS COURSES: </a:t>
            </a:r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400" b="1" dirty="0">
                <a:solidFill>
                  <a:srgbClr val="1BB1FF"/>
                </a:solidFill>
                <a:latin typeface="+mn-lt"/>
                <a:ea typeface="+mn-ea"/>
                <a:cs typeface="+mn-cs"/>
              </a:rPr>
              <a:t>Business Law BUS&amp;201</a:t>
            </a:r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400" b="1" dirty="0">
                <a:solidFill>
                  <a:srgbClr val="1BB1FF"/>
                </a:solidFill>
                <a:latin typeface="+mn-lt"/>
                <a:ea typeface="+mn-ea"/>
                <a:cs typeface="+mn-cs"/>
              </a:rPr>
              <a:t>Statistics BUS210 or MATH&amp;146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400" b="1" dirty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ENGLISH COMPOSITION - ENGL&amp;101</a:t>
            </a:r>
            <a:endParaRPr lang="en-US" sz="2400" b="1" dirty="0">
              <a:latin typeface="+mn-lt"/>
              <a:ea typeface="+mn-ea"/>
              <a:cs typeface="+mn-cs"/>
            </a:endParaRPr>
          </a:p>
        </p:txBody>
      </p:sp>
      <p:sp>
        <p:nvSpPr>
          <p:cNvPr id="52229" name="TextBox 2"/>
          <p:cNvSpPr txBox="1">
            <a:spLocks noChangeArrowheads="1"/>
          </p:cNvSpPr>
          <p:nvPr/>
        </p:nvSpPr>
        <p:spPr bwMode="auto">
          <a:xfrm>
            <a:off x="769938" y="5684838"/>
            <a:ext cx="75707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b="1" i="1" dirty="0"/>
              <a:t>FOR FURTHER INFORMATION </a:t>
            </a:r>
            <a:r>
              <a:rPr lang="en-US" sz="1800" b="1" dirty="0"/>
              <a:t>ABOUT THE AIA BAS DEGREE CONTACT</a:t>
            </a:r>
          </a:p>
          <a:p>
            <a:pPr algn="ctr" eaLnBrk="1" hangingPunct="1"/>
            <a:r>
              <a:rPr lang="en-US" sz="1800" b="1" dirty="0"/>
              <a:t>Jesse Cooley, </a:t>
            </a:r>
            <a:r>
              <a:rPr lang="en-US" sz="1800" b="1" dirty="0" smtClean="0"/>
              <a:t>Director </a:t>
            </a:r>
            <a:r>
              <a:rPr lang="mr-IN" sz="1800" b="1" dirty="0" smtClean="0"/>
              <a:t>–</a:t>
            </a:r>
            <a:r>
              <a:rPr lang="en-US" sz="1800" b="1" dirty="0" smtClean="0"/>
              <a:t> BAS Business Programs</a:t>
            </a:r>
          </a:p>
          <a:p>
            <a:pPr algn="ctr" eaLnBrk="1" hangingPunct="1"/>
            <a:r>
              <a:rPr lang="en-US" sz="1800" b="1" i="1" dirty="0" smtClean="0">
                <a:solidFill>
                  <a:srgbClr val="0000FF"/>
                </a:solidFill>
              </a:rPr>
              <a:t>Email</a:t>
            </a:r>
            <a:r>
              <a:rPr lang="en-US" sz="1800" b="1" i="1" dirty="0">
                <a:solidFill>
                  <a:srgbClr val="0000FF"/>
                </a:solidFill>
              </a:rPr>
              <a:t>: </a:t>
            </a:r>
            <a:r>
              <a:rPr lang="en-US" sz="1800" b="1" dirty="0" err="1">
                <a:solidFill>
                  <a:srgbClr val="0000FF"/>
                </a:solidFill>
              </a:rPr>
              <a:t>Jesse.Cooley@seattlecolleges.edu</a:t>
            </a:r>
            <a:endParaRPr lang="en-US" sz="18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2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22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2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22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2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22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Box 4"/>
          <p:cNvSpPr txBox="1">
            <a:spLocks noChangeArrowheads="1"/>
          </p:cNvSpPr>
          <p:nvPr/>
        </p:nvSpPr>
        <p:spPr bwMode="auto">
          <a:xfrm>
            <a:off x="9296400" y="990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2" name="Rectangle 1">
            <a:extLst>
              <a:ext uri="{FF2B5EF4-FFF2-40B4-BE49-F238E27FC236}"/>
            </a:extLst>
          </p:cNvPr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>
            <a:gsLst>
              <a:gs pos="0">
                <a:srgbClr val="00A9DC"/>
              </a:gs>
              <a:gs pos="99000">
                <a:srgbClr val="00519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4275" name="TextBox 3"/>
          <p:cNvSpPr txBox="1">
            <a:spLocks noChangeArrowheads="1"/>
          </p:cNvSpPr>
          <p:nvPr/>
        </p:nvSpPr>
        <p:spPr bwMode="auto">
          <a:xfrm>
            <a:off x="0" y="41275"/>
            <a:ext cx="9144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</a:rPr>
              <a:t>AIA BAS DEGREE PROGRAM Q &amp; A</a:t>
            </a:r>
          </a:p>
        </p:txBody>
      </p:sp>
      <p:sp>
        <p:nvSpPr>
          <p:cNvPr id="54276" name="TextBox 2"/>
          <p:cNvSpPr txBox="1">
            <a:spLocks noChangeArrowheads="1"/>
          </p:cNvSpPr>
          <p:nvPr/>
        </p:nvSpPr>
        <p:spPr bwMode="auto">
          <a:xfrm>
            <a:off x="769938" y="5684838"/>
            <a:ext cx="75707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b="1" i="1" dirty="0">
                <a:solidFill>
                  <a:srgbClr val="0000FF"/>
                </a:solidFill>
              </a:rPr>
              <a:t>FOR FURTHER INFORMATION </a:t>
            </a:r>
            <a:r>
              <a:rPr lang="en-US" sz="1800" b="1" dirty="0"/>
              <a:t>ABOUT THE AIA BAS DEGREE CONTACT</a:t>
            </a:r>
          </a:p>
          <a:p>
            <a:pPr algn="ctr" eaLnBrk="1" hangingPunct="1"/>
            <a:r>
              <a:rPr lang="en-US" sz="1800" b="1" dirty="0"/>
              <a:t>Jesse Cooley, </a:t>
            </a:r>
            <a:r>
              <a:rPr lang="en-US" sz="1800" b="1" dirty="0" smtClean="0"/>
              <a:t>Director </a:t>
            </a:r>
            <a:r>
              <a:rPr lang="mr-IN" sz="1800" b="1" dirty="0" smtClean="0"/>
              <a:t>–</a:t>
            </a:r>
            <a:r>
              <a:rPr lang="en-US" sz="1800" b="1" dirty="0" smtClean="0"/>
              <a:t> Business BAS Programs </a:t>
            </a:r>
          </a:p>
          <a:p>
            <a:pPr algn="ctr" eaLnBrk="1" hangingPunct="1"/>
            <a:r>
              <a:rPr lang="en-US" sz="1800" b="1" i="1" dirty="0" smtClean="0">
                <a:solidFill>
                  <a:srgbClr val="0000FF"/>
                </a:solidFill>
              </a:rPr>
              <a:t>Email</a:t>
            </a:r>
            <a:r>
              <a:rPr lang="en-US" sz="1800" b="1" i="1" dirty="0">
                <a:solidFill>
                  <a:srgbClr val="0000FF"/>
                </a:solidFill>
              </a:rPr>
              <a:t>: </a:t>
            </a:r>
            <a:r>
              <a:rPr lang="en-US" sz="1800" b="1" dirty="0" err="1">
                <a:solidFill>
                  <a:srgbClr val="0000FF"/>
                </a:solidFill>
              </a:rPr>
              <a:t>Jesse.Cooley@seattlecolleges.edu</a:t>
            </a:r>
            <a:endParaRPr lang="en-US" sz="1800" b="1" dirty="0">
              <a:solidFill>
                <a:srgbClr val="0000FF"/>
              </a:solidFill>
            </a:endParaRPr>
          </a:p>
        </p:txBody>
      </p:sp>
      <p:pic>
        <p:nvPicPr>
          <p:cNvPr id="54277" name="Picture 4" descr="AIA BAS SCHEDULE 041521 2021-04-15 at 2.03.3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3" y="914400"/>
            <a:ext cx="8863012" cy="469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4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4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4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Box 4"/>
          <p:cNvSpPr txBox="1">
            <a:spLocks noChangeArrowheads="1"/>
          </p:cNvSpPr>
          <p:nvPr/>
        </p:nvSpPr>
        <p:spPr bwMode="auto">
          <a:xfrm>
            <a:off x="9296400" y="990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2" name="Rectangle 1">
            <a:extLst>
              <a:ext uri="{FF2B5EF4-FFF2-40B4-BE49-F238E27FC236}"/>
            </a:extLst>
          </p:cNvPr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>
            <a:gsLst>
              <a:gs pos="0">
                <a:srgbClr val="00A9DC"/>
              </a:gs>
              <a:gs pos="99000">
                <a:srgbClr val="00519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4275" name="TextBox 3"/>
          <p:cNvSpPr txBox="1">
            <a:spLocks noChangeArrowheads="1"/>
          </p:cNvSpPr>
          <p:nvPr/>
        </p:nvSpPr>
        <p:spPr bwMode="auto">
          <a:xfrm>
            <a:off x="0" y="41275"/>
            <a:ext cx="9144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</a:rPr>
              <a:t>AIA BAS DEGREE PROGRAM Q &amp; A</a:t>
            </a:r>
          </a:p>
        </p:txBody>
      </p:sp>
      <p:sp>
        <p:nvSpPr>
          <p:cNvPr id="54276" name="TextBox 2"/>
          <p:cNvSpPr txBox="1">
            <a:spLocks noChangeArrowheads="1"/>
          </p:cNvSpPr>
          <p:nvPr/>
        </p:nvSpPr>
        <p:spPr bwMode="auto">
          <a:xfrm>
            <a:off x="845630" y="5027633"/>
            <a:ext cx="7570787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b="1" i="1" dirty="0">
                <a:solidFill>
                  <a:srgbClr val="0000FF"/>
                </a:solidFill>
              </a:rPr>
              <a:t>FOR FURTHER INFORMATION </a:t>
            </a:r>
            <a:endParaRPr lang="en-US" sz="1800" b="1" i="1" dirty="0" smtClean="0">
              <a:solidFill>
                <a:srgbClr val="0000FF"/>
              </a:solidFill>
            </a:endParaRPr>
          </a:p>
          <a:p>
            <a:pPr algn="ctr" eaLnBrk="1" hangingPunct="1"/>
            <a:r>
              <a:rPr lang="en-US" sz="1800" b="1" dirty="0" smtClean="0"/>
              <a:t>ABOUT </a:t>
            </a:r>
            <a:r>
              <a:rPr lang="en-US" sz="1800" b="1" dirty="0"/>
              <a:t>THE AIA BAS DEGREE </a:t>
            </a:r>
            <a:endParaRPr lang="en-US" sz="1800" b="1" dirty="0" smtClean="0"/>
          </a:p>
          <a:p>
            <a:pPr algn="ctr" eaLnBrk="1" hangingPunct="1"/>
            <a:r>
              <a:rPr lang="en-US" sz="1800" b="1" dirty="0" smtClean="0"/>
              <a:t>CONTACT</a:t>
            </a:r>
            <a:endParaRPr lang="en-US" sz="1800" b="1" dirty="0"/>
          </a:p>
          <a:p>
            <a:pPr algn="ctr" eaLnBrk="1" hangingPunct="1"/>
            <a:r>
              <a:rPr lang="en-US" sz="1800" b="1" dirty="0"/>
              <a:t>Jesse Cooley, D</a:t>
            </a:r>
            <a:r>
              <a:rPr lang="en-US" sz="1800" b="1" dirty="0" smtClean="0"/>
              <a:t>irector </a:t>
            </a:r>
            <a:r>
              <a:rPr lang="mr-IN" sz="1800" b="1" dirty="0" smtClean="0"/>
              <a:t>–</a:t>
            </a:r>
            <a:r>
              <a:rPr lang="en-US" sz="1800" b="1" dirty="0" smtClean="0"/>
              <a:t> Business BAS Programs</a:t>
            </a:r>
          </a:p>
          <a:p>
            <a:pPr algn="ctr" eaLnBrk="1" hangingPunct="1"/>
            <a:r>
              <a:rPr lang="en-US" sz="1800" b="1" i="1" dirty="0" smtClean="0">
                <a:solidFill>
                  <a:srgbClr val="0000FF"/>
                </a:solidFill>
              </a:rPr>
              <a:t>Email</a:t>
            </a:r>
            <a:r>
              <a:rPr lang="en-US" sz="1800" b="1" i="1" dirty="0">
                <a:solidFill>
                  <a:srgbClr val="0000FF"/>
                </a:solidFill>
              </a:rPr>
              <a:t>: </a:t>
            </a:r>
            <a:r>
              <a:rPr lang="en-US" sz="1800" b="1" dirty="0">
                <a:solidFill>
                  <a:srgbClr val="0000FF"/>
                </a:solidFill>
              </a:rPr>
              <a:t>Jesse.Cooley@seattlecolleges.edu</a:t>
            </a:r>
          </a:p>
        </p:txBody>
      </p:sp>
      <p:sp>
        <p:nvSpPr>
          <p:cNvPr id="3" name="Rectangle 2"/>
          <p:cNvSpPr/>
          <p:nvPr/>
        </p:nvSpPr>
        <p:spPr>
          <a:xfrm>
            <a:off x="260715" y="1017824"/>
            <a:ext cx="8704567" cy="393954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convex"/>
            </a:sp3d>
          </a:bodyPr>
          <a:lstStyle/>
          <a:p>
            <a:pPr algn="ctr" eaLnBrk="1" hangingPunct="1"/>
            <a:r>
              <a:rPr lang="en-US" sz="3600" b="1" dirty="0" smtClean="0"/>
              <a:t>THESE RESOURCES </a:t>
            </a:r>
            <a:r>
              <a:rPr lang="en-US" sz="3600" b="1" dirty="0" smtClean="0"/>
              <a:t>TELL</a:t>
            </a:r>
          </a:p>
          <a:p>
            <a:pPr algn="ctr" eaLnBrk="1" hangingPunct="1"/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THE </a:t>
            </a: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AIA BAS </a:t>
            </a: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STORY</a:t>
            </a:r>
            <a:endParaRPr lang="en-US" sz="4800" b="1" dirty="0" smtClean="0"/>
          </a:p>
          <a:p>
            <a:pPr marL="285750" indent="-285750" eaLnBrk="1" hangingPunct="1">
              <a:buFont typeface="Arial"/>
              <a:buChar char="•"/>
            </a:pPr>
            <a:endParaRPr lang="en-US" sz="3200" b="1" dirty="0" smtClean="0"/>
          </a:p>
          <a:p>
            <a:pPr marL="285750" indent="-285750" eaLnBrk="1" hangingPunct="1">
              <a:buFont typeface="Arial"/>
              <a:buChar char="•"/>
            </a:pPr>
            <a:r>
              <a:rPr lang="en-US" sz="3200" b="1" dirty="0" smtClean="0">
                <a:solidFill>
                  <a:srgbClr val="000090"/>
                </a:solidFill>
              </a:rPr>
              <a:t>THE </a:t>
            </a:r>
            <a:r>
              <a:rPr lang="en-US" sz="3200" b="1" dirty="0" smtClean="0">
                <a:solidFill>
                  <a:srgbClr val="000090"/>
                </a:solidFill>
              </a:rPr>
              <a:t>FULL STORY </a:t>
            </a:r>
            <a:r>
              <a:rPr lang="en-US" sz="3200" b="1" dirty="0" smtClean="0">
                <a:solidFill>
                  <a:srgbClr val="000090"/>
                </a:solidFill>
              </a:rPr>
              <a:t>VIDEO</a:t>
            </a:r>
            <a:endParaRPr lang="en-US" sz="3200" b="1" dirty="0" smtClean="0">
              <a:solidFill>
                <a:srgbClr val="000090"/>
              </a:solidFill>
            </a:endParaRPr>
          </a:p>
          <a:p>
            <a:pPr lvl="2" eaLnBrk="1" hangingPunct="1"/>
            <a:r>
              <a:rPr lang="en-US" sz="1800" u="sng" dirty="0" smtClean="0">
                <a:hlinkClick r:id="rId3"/>
              </a:rPr>
              <a:t>https://youtu.be/h-Dfej7oRHo</a:t>
            </a:r>
            <a:r>
              <a:rPr lang="en-US" sz="1800" dirty="0" smtClean="0">
                <a:effectLst/>
              </a:rPr>
              <a:t> </a:t>
            </a:r>
          </a:p>
          <a:p>
            <a:pPr lvl="2" eaLnBrk="1" hangingPunct="1"/>
            <a:endParaRPr lang="en-US" sz="1800" dirty="0" smtClean="0">
              <a:effectLst/>
            </a:endParaRPr>
          </a:p>
          <a:p>
            <a:pPr marL="285750" indent="-285750" eaLnBrk="1" hangingPunct="1">
              <a:buFont typeface="Arial"/>
              <a:buChar char="•"/>
            </a:pPr>
            <a:r>
              <a:rPr lang="en-US" sz="3200" b="1" dirty="0" smtClean="0">
                <a:solidFill>
                  <a:srgbClr val="000090"/>
                </a:solidFill>
              </a:rPr>
              <a:t>THE AIA BAS PROGRAM </a:t>
            </a:r>
            <a:r>
              <a:rPr lang="en-US" sz="3200" b="1" dirty="0" smtClean="0">
                <a:solidFill>
                  <a:srgbClr val="000090"/>
                </a:solidFill>
              </a:rPr>
              <a:t>WEBSITE </a:t>
            </a:r>
            <a:endParaRPr lang="en-US" sz="3200" b="1" dirty="0" smtClean="0">
              <a:solidFill>
                <a:srgbClr val="000090"/>
              </a:solidFill>
            </a:endParaRPr>
          </a:p>
          <a:p>
            <a:pPr lvl="2" eaLnBrk="1" hangingPunct="1"/>
            <a:r>
              <a:rPr lang="en-US" sz="1600" dirty="0" smtClean="0">
                <a:hlinkClick r:id="rId4"/>
              </a:rPr>
              <a:t>https://northseattle.edu/programs/accounting/accounting-international-accounting-bas</a:t>
            </a:r>
            <a:r>
              <a:rPr lang="en-US" sz="1600" dirty="0" smtClean="0">
                <a:effectLst/>
              </a:rPr>
              <a:t> </a:t>
            </a:r>
          </a:p>
          <a:p>
            <a:pPr indent="-285750" eaLnBrk="1" hangingPunct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75750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4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4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4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4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4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4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4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42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42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>
              <a:latin typeface="Calibri" charset="0"/>
            </a:endParaRPr>
          </a:p>
          <a:p>
            <a:pPr eaLnBrk="1" hangingPunct="1"/>
            <a:r>
              <a:rPr lang="en-US">
                <a:latin typeface="Calibri" charset="0"/>
              </a:rPr>
              <a:t>Return to Main Session</a:t>
            </a:r>
          </a:p>
          <a:p>
            <a:pPr eaLnBrk="1" hangingPunct="1"/>
            <a:endParaRPr lang="en-US">
              <a:latin typeface="Calibri" charset="0"/>
            </a:endParaRPr>
          </a:p>
          <a:p>
            <a:pPr eaLnBrk="1" hangingPunct="1"/>
            <a:r>
              <a:rPr lang="en-US">
                <a:latin typeface="Calibri" charset="0"/>
              </a:rPr>
              <a:t>(select “Leave Breakout Room” to return)</a:t>
            </a:r>
          </a:p>
        </p:txBody>
      </p:sp>
      <p:pic>
        <p:nvPicPr>
          <p:cNvPr id="56322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39"/>
          <a:stretch>
            <a:fillRect/>
          </a:stretch>
        </p:blipFill>
        <p:spPr bwMode="auto">
          <a:xfrm>
            <a:off x="873125" y="4467225"/>
            <a:ext cx="7397750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3" name="Graphic 9" descr="Arrow: Rotate right with solid fill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175" y="3552825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4"/>
          <p:cNvSpPr txBox="1">
            <a:spLocks noChangeArrowheads="1"/>
          </p:cNvSpPr>
          <p:nvPr/>
        </p:nvSpPr>
        <p:spPr bwMode="auto">
          <a:xfrm>
            <a:off x="9296400" y="990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2" name="Rectangle 1">
            <a:extLst>
              <a:ext uri="{FF2B5EF4-FFF2-40B4-BE49-F238E27FC236}"/>
            </a:extLst>
          </p:cNvPr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>
            <a:gsLst>
              <a:gs pos="0">
                <a:srgbClr val="00A9DC"/>
              </a:gs>
              <a:gs pos="99000">
                <a:srgbClr val="00519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0" y="41275"/>
            <a:ext cx="9144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</a:rPr>
              <a:t>AIA BAS DEGREE</a:t>
            </a:r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/>
          <p:nvPr/>
        </p:nvSpPr>
        <p:spPr>
          <a:xfrm>
            <a:off x="640059" y="1232993"/>
            <a:ext cx="803788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5192"/>
                </a:solidFill>
                <a:latin typeface="+mn-lt"/>
                <a:ea typeface="+mn-ea"/>
                <a:cs typeface="+mn-cs"/>
              </a:rPr>
              <a:t>Entry Requirements:</a:t>
            </a:r>
            <a:endParaRPr lang="en-US" u="sng" dirty="0">
              <a:latin typeface="+mn-lt"/>
              <a:ea typeface="+mn-ea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b="1" dirty="0" smtClean="0">
              <a:solidFill>
                <a:srgbClr val="0000FF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00FF"/>
                </a:solidFill>
              </a:rPr>
              <a:t>ACCOUNTING </a:t>
            </a:r>
            <a:r>
              <a:rPr lang="en-US" sz="3200" b="1" dirty="0">
                <a:solidFill>
                  <a:srgbClr val="0000FF"/>
                </a:solidFill>
              </a:rPr>
              <a:t>PRINCIPLE COURSES: </a:t>
            </a:r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3200" b="1" dirty="0">
                <a:solidFill>
                  <a:srgbClr val="0000FF"/>
                </a:solidFill>
              </a:rPr>
              <a:t>ACCT&amp;201, ACCT&amp;202, &amp; ACCT&amp;</a:t>
            </a:r>
            <a:r>
              <a:rPr lang="en-US" sz="3200" b="1" dirty="0" smtClean="0">
                <a:solidFill>
                  <a:srgbClr val="0000FF"/>
                </a:solidFill>
              </a:rPr>
              <a:t>203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rgbClr val="0000FF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7500BE"/>
                </a:solidFill>
              </a:rPr>
              <a:t>BUSINESS COURSES: </a:t>
            </a:r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3200" b="1" dirty="0">
                <a:solidFill>
                  <a:srgbClr val="7500BE"/>
                </a:solidFill>
              </a:rPr>
              <a:t>Business </a:t>
            </a:r>
            <a:r>
              <a:rPr lang="en-US" sz="3200" b="1" dirty="0" smtClean="0">
                <a:solidFill>
                  <a:srgbClr val="7500BE"/>
                </a:solidFill>
              </a:rPr>
              <a:t>Law - </a:t>
            </a:r>
            <a:r>
              <a:rPr lang="en-US" sz="3200" b="1" dirty="0">
                <a:solidFill>
                  <a:srgbClr val="7500BE"/>
                </a:solidFill>
              </a:rPr>
              <a:t>BUS&amp;201</a:t>
            </a:r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3200" b="1" dirty="0" smtClean="0">
                <a:solidFill>
                  <a:srgbClr val="7500BE"/>
                </a:solidFill>
              </a:rPr>
              <a:t>Statistics - </a:t>
            </a:r>
            <a:r>
              <a:rPr lang="en-US" sz="3200" b="1" dirty="0">
                <a:solidFill>
                  <a:srgbClr val="7500BE"/>
                </a:solidFill>
              </a:rPr>
              <a:t>BUS210 or MATH&amp;</a:t>
            </a:r>
            <a:r>
              <a:rPr lang="en-US" sz="3200" b="1" dirty="0" smtClean="0">
                <a:solidFill>
                  <a:srgbClr val="7500BE"/>
                </a:solidFill>
              </a:rPr>
              <a:t>146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rgbClr val="7500BE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3366FF"/>
                </a:solidFill>
              </a:rPr>
              <a:t>ENGLISH COMPOSITION - ENGL&amp;</a:t>
            </a:r>
            <a:r>
              <a:rPr lang="en-US" sz="3200" b="1" dirty="0" smtClean="0">
                <a:solidFill>
                  <a:srgbClr val="3366FF"/>
                </a:solidFill>
              </a:rPr>
              <a:t>101</a:t>
            </a:r>
            <a:endParaRPr lang="en-US" sz="3200" b="1" dirty="0">
              <a:solidFill>
                <a:srgbClr val="3366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18068" y="1195948"/>
            <a:ext cx="26611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/>
              <a:t>Junior</a:t>
            </a:r>
            <a:r>
              <a:rPr lang="en-US" sz="3600" u="sng" dirty="0"/>
              <a:t> </a:t>
            </a:r>
            <a:r>
              <a:rPr lang="en-US" sz="3600" b="1" u="sng" dirty="0" smtClean="0"/>
              <a:t>Status</a:t>
            </a: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3259329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4"/>
          <p:cNvSpPr txBox="1">
            <a:spLocks noChangeArrowheads="1"/>
          </p:cNvSpPr>
          <p:nvPr/>
        </p:nvSpPr>
        <p:spPr bwMode="auto">
          <a:xfrm>
            <a:off x="9296400" y="990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2" name="Rectangle 1">
            <a:extLst>
              <a:ext uri="{FF2B5EF4-FFF2-40B4-BE49-F238E27FC236}"/>
            </a:extLst>
          </p:cNvPr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gradFill>
            <a:gsLst>
              <a:gs pos="0">
                <a:srgbClr val="00A9DC"/>
              </a:gs>
              <a:gs pos="99000">
                <a:srgbClr val="00519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0" y="41275"/>
            <a:ext cx="9144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800" b="1">
                <a:solidFill>
                  <a:schemeClr val="bg1"/>
                </a:solidFill>
              </a:rPr>
              <a:t>AIA BAS DEGREE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52712" y="2881603"/>
            <a:ext cx="365476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WHY ACCOUNTING?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02832" y="4370059"/>
            <a:ext cx="6564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WHY THIS </a:t>
            </a:r>
            <a:r>
              <a:rPr lang="en-US" sz="2800" b="1" dirty="0" smtClean="0">
                <a:solidFill>
                  <a:srgbClr val="0000FF"/>
                </a:solidFill>
              </a:rPr>
              <a:t>AIA BAS PROGRAM </a:t>
            </a:r>
            <a:r>
              <a:rPr lang="en-US" sz="2800" b="1" dirty="0" smtClean="0">
                <a:solidFill>
                  <a:srgbClr val="8600D0"/>
                </a:solidFill>
              </a:rPr>
              <a:t>IS FOR YOU</a:t>
            </a:r>
            <a:r>
              <a:rPr lang="en-US" sz="2800" b="1" dirty="0" smtClean="0"/>
              <a:t>! </a:t>
            </a:r>
            <a:endParaRPr lang="en-US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36288" y="1782937"/>
            <a:ext cx="11850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SO...</a:t>
            </a:r>
            <a:endParaRPr 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099341" y="3572215"/>
            <a:ext cx="1111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26A259"/>
                </a:solidFill>
              </a:rPr>
              <a:t>AND</a:t>
            </a:r>
            <a:r>
              <a:rPr lang="en-US" sz="2400" b="1" dirty="0">
                <a:solidFill>
                  <a:srgbClr val="26A259"/>
                </a:solidFill>
              </a:rPr>
              <a:t>... </a:t>
            </a:r>
            <a:endParaRPr lang="en-US" sz="2400" dirty="0">
              <a:solidFill>
                <a:srgbClr val="26A2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842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4"/>
          <p:cNvSpPr txBox="1">
            <a:spLocks noChangeArrowheads="1"/>
          </p:cNvSpPr>
          <p:nvPr/>
        </p:nvSpPr>
        <p:spPr bwMode="auto">
          <a:xfrm>
            <a:off x="9296400" y="990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2" name="Rectangle 1">
            <a:extLst>
              <a:ext uri="{FF2B5EF4-FFF2-40B4-BE49-F238E27FC236}"/>
            </a:extLst>
          </p:cNvPr>
          <p:cNvSpPr/>
          <p:nvPr/>
        </p:nvSpPr>
        <p:spPr>
          <a:xfrm>
            <a:off x="0" y="0"/>
            <a:ext cx="9144000" cy="1847850"/>
          </a:xfrm>
          <a:prstGeom prst="rect">
            <a:avLst/>
          </a:prstGeom>
          <a:gradFill>
            <a:gsLst>
              <a:gs pos="0">
                <a:srgbClr val="00A9DC"/>
              </a:gs>
              <a:gs pos="99000">
                <a:srgbClr val="00519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/>
              <a:t>ACCOUNTANTS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/>
              <a:t>“STAY ON TOP OF”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/>
              <a:t>ALL CHANGES</a:t>
            </a:r>
          </a:p>
        </p:txBody>
      </p:sp>
      <p:pic>
        <p:nvPicPr>
          <p:cNvPr id="19459" name="Picture 3" descr="Screen Shot 2021-04-14 at 12.47.0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00" y="2181225"/>
            <a:ext cx="4432300" cy="436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5639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4"/>
          <p:cNvSpPr txBox="1">
            <a:spLocks noChangeArrowheads="1"/>
          </p:cNvSpPr>
          <p:nvPr/>
        </p:nvSpPr>
        <p:spPr bwMode="auto">
          <a:xfrm>
            <a:off x="9296400" y="990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2" name="Rectangle 1">
            <a:extLst>
              <a:ext uri="{FF2B5EF4-FFF2-40B4-BE49-F238E27FC236}"/>
            </a:extLst>
          </p:cNvPr>
          <p:cNvSpPr/>
          <p:nvPr/>
        </p:nvSpPr>
        <p:spPr>
          <a:xfrm>
            <a:off x="0" y="0"/>
            <a:ext cx="9144000" cy="1260475"/>
          </a:xfrm>
          <a:prstGeom prst="rect">
            <a:avLst/>
          </a:prstGeom>
          <a:gradFill>
            <a:gsLst>
              <a:gs pos="0">
                <a:srgbClr val="00A9DC"/>
              </a:gs>
              <a:gs pos="99000">
                <a:srgbClr val="00519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/>
              <a:t>ACCOUNTANTS ARE: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/>
              <a:t>PROBLEM SOLVERS</a:t>
            </a:r>
            <a:r>
              <a:rPr lang="mr-IN" sz="4000" b="1" dirty="0"/>
              <a:t>…</a:t>
            </a:r>
            <a:endParaRPr lang="en-US" sz="4000" b="1" dirty="0"/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1260475" y="1905000"/>
            <a:ext cx="6350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200" b="1" dirty="0"/>
              <a:t>An accountant is someone who</a:t>
            </a:r>
          </a:p>
          <a:p>
            <a:pPr algn="ctr" eaLnBrk="1" hangingPunct="1"/>
            <a:r>
              <a:rPr lang="en-US" sz="3200" b="1" u="sng" dirty="0"/>
              <a:t>solves a </a:t>
            </a:r>
            <a:r>
              <a:rPr lang="en-US" sz="3200" b="1" u="sng" dirty="0" smtClean="0"/>
              <a:t>problem</a:t>
            </a:r>
            <a:r>
              <a:rPr lang="en-US" sz="3200" b="1" dirty="0" smtClean="0"/>
              <a:t>...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4"/>
          <p:cNvSpPr txBox="1">
            <a:spLocks noChangeArrowheads="1"/>
          </p:cNvSpPr>
          <p:nvPr/>
        </p:nvSpPr>
        <p:spPr bwMode="auto">
          <a:xfrm>
            <a:off x="9296400" y="990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2" name="Rectangle 1">
            <a:extLst>
              <a:ext uri="{FF2B5EF4-FFF2-40B4-BE49-F238E27FC236}"/>
            </a:extLst>
          </p:cNvPr>
          <p:cNvSpPr/>
          <p:nvPr/>
        </p:nvSpPr>
        <p:spPr>
          <a:xfrm>
            <a:off x="0" y="0"/>
            <a:ext cx="9144000" cy="1260475"/>
          </a:xfrm>
          <a:prstGeom prst="rect">
            <a:avLst/>
          </a:prstGeom>
          <a:gradFill>
            <a:gsLst>
              <a:gs pos="0">
                <a:srgbClr val="00A9DC"/>
              </a:gs>
              <a:gs pos="99000">
                <a:srgbClr val="00519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/>
              <a:t>ACCOUNTANTS ARE: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/>
              <a:t>PROBLEM SOLVERS</a:t>
            </a:r>
            <a:r>
              <a:rPr lang="mr-IN" sz="4000" b="1" dirty="0"/>
              <a:t>…</a:t>
            </a:r>
            <a:endParaRPr lang="en-US" sz="4000" b="1" dirty="0"/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1260475" y="1905000"/>
            <a:ext cx="63500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200" dirty="0"/>
              <a:t>An accountant is someone who</a:t>
            </a:r>
          </a:p>
          <a:p>
            <a:pPr algn="ctr" eaLnBrk="1" hangingPunct="1"/>
            <a:r>
              <a:rPr lang="en-US" sz="3200" u="sng" dirty="0"/>
              <a:t>solves a </a:t>
            </a:r>
            <a:r>
              <a:rPr lang="en-US" sz="3200" u="sng" dirty="0" smtClean="0"/>
              <a:t>problem</a:t>
            </a:r>
            <a:r>
              <a:rPr lang="en-US" sz="3200" dirty="0"/>
              <a:t>...</a:t>
            </a:r>
          </a:p>
          <a:p>
            <a:pPr algn="ctr" eaLnBrk="1" hangingPunct="1"/>
            <a:endParaRPr lang="en-US" sz="3200" dirty="0"/>
          </a:p>
          <a:p>
            <a:pPr algn="ctr" eaLnBrk="1" hangingPunct="1"/>
            <a:r>
              <a:rPr lang="en-US" sz="3200" b="1" dirty="0"/>
              <a:t>you didn't know you </a:t>
            </a:r>
            <a:r>
              <a:rPr lang="en-US" sz="3200" b="1" dirty="0" smtClean="0"/>
              <a:t>had</a:t>
            </a:r>
            <a:r>
              <a:rPr lang="en-US" sz="3200" dirty="0"/>
              <a:t>...</a:t>
            </a:r>
          </a:p>
          <a:p>
            <a:pPr algn="ctr" eaLnBrk="1" hangingPunct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63811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4"/>
          <p:cNvSpPr txBox="1">
            <a:spLocks noChangeArrowheads="1"/>
          </p:cNvSpPr>
          <p:nvPr/>
        </p:nvSpPr>
        <p:spPr bwMode="auto">
          <a:xfrm>
            <a:off x="9296400" y="990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2" name="Rectangle 1">
            <a:extLst>
              <a:ext uri="{FF2B5EF4-FFF2-40B4-BE49-F238E27FC236}"/>
            </a:extLst>
          </p:cNvPr>
          <p:cNvSpPr/>
          <p:nvPr/>
        </p:nvSpPr>
        <p:spPr>
          <a:xfrm>
            <a:off x="0" y="0"/>
            <a:ext cx="9144000" cy="1260475"/>
          </a:xfrm>
          <a:prstGeom prst="rect">
            <a:avLst/>
          </a:prstGeom>
          <a:gradFill>
            <a:gsLst>
              <a:gs pos="0">
                <a:srgbClr val="00A9DC"/>
              </a:gs>
              <a:gs pos="99000">
                <a:srgbClr val="00519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/>
              <a:t>ACCOUNTANTS ARE: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/>
              <a:t>PROBLEM SOLVERS</a:t>
            </a:r>
            <a:r>
              <a:rPr lang="mr-IN" sz="4000" b="1" dirty="0"/>
              <a:t>…</a:t>
            </a:r>
            <a:endParaRPr lang="en-US" sz="4000" b="1" dirty="0"/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1260475" y="1905000"/>
            <a:ext cx="63500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200" dirty="0"/>
              <a:t>An accountant is someone who</a:t>
            </a:r>
          </a:p>
          <a:p>
            <a:pPr algn="ctr" eaLnBrk="1" hangingPunct="1"/>
            <a:r>
              <a:rPr lang="en-US" sz="3200" u="sng" dirty="0"/>
              <a:t>solves a </a:t>
            </a:r>
            <a:r>
              <a:rPr lang="en-US" sz="3200" u="sng" dirty="0" smtClean="0"/>
              <a:t>problem</a:t>
            </a:r>
            <a:r>
              <a:rPr lang="en-US" sz="3200" dirty="0"/>
              <a:t>...</a:t>
            </a:r>
          </a:p>
          <a:p>
            <a:pPr algn="ctr" eaLnBrk="1" hangingPunct="1"/>
            <a:endParaRPr lang="en-US" sz="3200" dirty="0"/>
          </a:p>
          <a:p>
            <a:pPr algn="ctr" eaLnBrk="1" hangingPunct="1"/>
            <a:r>
              <a:rPr lang="en-US" sz="3200" dirty="0"/>
              <a:t>you didn't know you </a:t>
            </a:r>
            <a:r>
              <a:rPr lang="en-US" sz="3200" dirty="0"/>
              <a:t>had...</a:t>
            </a:r>
          </a:p>
          <a:p>
            <a:pPr algn="ctr" eaLnBrk="1" hangingPunct="1"/>
            <a:endParaRPr lang="en-US" sz="3200" dirty="0"/>
          </a:p>
          <a:p>
            <a:pPr algn="ctr" eaLnBrk="1" hangingPunct="1"/>
            <a:r>
              <a:rPr lang="en-US" sz="3200" b="1" dirty="0"/>
              <a:t>in a way you don’t understand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0716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Box 4"/>
          <p:cNvSpPr txBox="1">
            <a:spLocks noChangeArrowheads="1"/>
          </p:cNvSpPr>
          <p:nvPr/>
        </p:nvSpPr>
        <p:spPr bwMode="auto">
          <a:xfrm>
            <a:off x="9296400" y="990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endParaRPr lang="en-US" sz="1800"/>
          </a:p>
        </p:txBody>
      </p:sp>
      <p:sp>
        <p:nvSpPr>
          <p:cNvPr id="2" name="Rectangle 1">
            <a:extLst>
              <a:ext uri="{FF2B5EF4-FFF2-40B4-BE49-F238E27FC236}"/>
            </a:extLst>
          </p:cNvPr>
          <p:cNvSpPr/>
          <p:nvPr/>
        </p:nvSpPr>
        <p:spPr>
          <a:xfrm>
            <a:off x="0" y="0"/>
            <a:ext cx="9144000" cy="1844675"/>
          </a:xfrm>
          <a:prstGeom prst="rect">
            <a:avLst/>
          </a:prstGeom>
          <a:gradFill>
            <a:gsLst>
              <a:gs pos="0">
                <a:srgbClr val="00A9DC"/>
              </a:gs>
              <a:gs pos="99000">
                <a:srgbClr val="005192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/>
              <a:t>COMPELLING REASONS TO BECOME AN ACCOUNTANT - part 1</a:t>
            </a:r>
          </a:p>
        </p:txBody>
      </p:sp>
      <p:sp>
        <p:nvSpPr>
          <p:cNvPr id="3" name="TextBox 2">
            <a:extLst>
              <a:ext uri="{FF2B5EF4-FFF2-40B4-BE49-F238E27FC236}"/>
            </a:extLst>
          </p:cNvPr>
          <p:cNvSpPr txBox="1"/>
          <p:nvPr/>
        </p:nvSpPr>
        <p:spPr>
          <a:xfrm>
            <a:off x="84138" y="2466975"/>
            <a:ext cx="9142412" cy="329320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u="sng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FAMILY ENCOURAGEMENT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800" b="1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GRANDMA SAYS: </a:t>
            </a:r>
            <a:r>
              <a:rPr lang="en-US" sz="2800" b="1" dirty="0">
                <a:latin typeface="+mn-lt"/>
                <a:ea typeface="+mn-ea"/>
                <a:cs typeface="+mn-cs"/>
              </a:rPr>
              <a:t>“Everybody needs an accountant!”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800" b="1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GRANDPA SAYS: </a:t>
            </a:r>
            <a:r>
              <a:rPr lang="en-US" sz="2800" b="1" dirty="0">
                <a:latin typeface="+mn-lt"/>
                <a:ea typeface="+mn-ea"/>
                <a:cs typeface="+mn-cs"/>
              </a:rPr>
              <a:t>“You’ll always have a job!”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800" b="1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DAD SAYS: </a:t>
            </a:r>
            <a:r>
              <a:rPr lang="en-US" sz="2800" b="1" dirty="0">
                <a:latin typeface="+mn-lt"/>
                <a:ea typeface="+mn-ea"/>
                <a:cs typeface="+mn-cs"/>
              </a:rPr>
              <a:t>“You’ll make a lot of money!”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2800" b="1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AUNT IDA SAYS: </a:t>
            </a:r>
            <a:r>
              <a:rPr lang="en-US" sz="2800" b="1" dirty="0">
                <a:latin typeface="+mn-lt"/>
                <a:ea typeface="+mn-ea"/>
                <a:cs typeface="+mn-cs"/>
              </a:rPr>
              <a:t>“You’ll always be in an industry you like!”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lang="en-US" sz="2800" b="1" dirty="0">
              <a:latin typeface="+mn-lt"/>
              <a:ea typeface="+mn-ea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sz="3200" b="1" dirty="0">
                <a:solidFill>
                  <a:srgbClr val="0000FF"/>
                </a:solidFill>
                <a:latin typeface="+mn-lt"/>
                <a:ea typeface="+mn-ea"/>
                <a:cs typeface="+mn-cs"/>
              </a:rPr>
              <a:t>MOM SAYS: </a:t>
            </a:r>
            <a:r>
              <a:rPr lang="en-US" sz="3200" b="1" dirty="0">
                <a:solidFill>
                  <a:srgbClr val="7500BE"/>
                </a:solidFill>
                <a:latin typeface="+mn-lt"/>
                <a:ea typeface="+mn-ea"/>
                <a:cs typeface="+mn-cs"/>
              </a:rPr>
              <a:t>“DO WHATEVER BRINGS YOU JOY!</a:t>
            </a:r>
            <a:r>
              <a:rPr lang="en-US" sz="3200" b="1" dirty="0">
                <a:latin typeface="+mn-lt"/>
                <a:ea typeface="+mn-ea"/>
                <a:cs typeface="+mn-cs"/>
              </a:rPr>
              <a:t>”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7065</TotalTime>
  <Words>1050</Words>
  <Application>Microsoft Macintosh PowerPoint</Application>
  <PresentationFormat>On-screen Show (4:3)</PresentationFormat>
  <Paragraphs>232</Paragraphs>
  <Slides>26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Eickman, Paulette</dc:creator>
  <cp:lastModifiedBy>Earl Sedlik</cp:lastModifiedBy>
  <cp:revision>71</cp:revision>
  <dcterms:created xsi:type="dcterms:W3CDTF">2021-03-30T22:17:11Z</dcterms:created>
  <dcterms:modified xsi:type="dcterms:W3CDTF">2021-04-22T06:11:08Z</dcterms:modified>
</cp:coreProperties>
</file>